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7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Neue Light"/>
      </a:defRPr>
    </a:lvl1pPr>
    <a:lvl2pPr indent="228600" algn="ctr" defTabSz="584200">
      <a:defRPr sz="3600">
        <a:latin typeface="+mn-lt"/>
        <a:ea typeface="+mn-ea"/>
        <a:cs typeface="+mn-cs"/>
        <a:sym typeface="Helvetica Neue Light"/>
      </a:defRPr>
    </a:lvl2pPr>
    <a:lvl3pPr indent="457200" algn="ctr" defTabSz="584200">
      <a:defRPr sz="3600">
        <a:latin typeface="+mn-lt"/>
        <a:ea typeface="+mn-ea"/>
        <a:cs typeface="+mn-cs"/>
        <a:sym typeface="Helvetica Neue Light"/>
      </a:defRPr>
    </a:lvl3pPr>
    <a:lvl4pPr indent="685800" algn="ctr" defTabSz="584200">
      <a:defRPr sz="3600">
        <a:latin typeface="+mn-lt"/>
        <a:ea typeface="+mn-ea"/>
        <a:cs typeface="+mn-cs"/>
        <a:sym typeface="Helvetica Neue Light"/>
      </a:defRPr>
    </a:lvl4pPr>
    <a:lvl5pPr indent="914400" algn="ctr" defTabSz="584200">
      <a:defRPr sz="3600">
        <a:latin typeface="+mn-lt"/>
        <a:ea typeface="+mn-ea"/>
        <a:cs typeface="+mn-cs"/>
        <a:sym typeface="Helvetica Neue Light"/>
      </a:defRPr>
    </a:lvl5pPr>
    <a:lvl6pPr indent="1143000" algn="ctr" defTabSz="584200">
      <a:defRPr sz="3600">
        <a:latin typeface="+mn-lt"/>
        <a:ea typeface="+mn-ea"/>
        <a:cs typeface="+mn-cs"/>
        <a:sym typeface="Helvetica Neue Light"/>
      </a:defRPr>
    </a:lvl6pPr>
    <a:lvl7pPr indent="1371600" algn="ctr" defTabSz="584200">
      <a:defRPr sz="3600">
        <a:latin typeface="+mn-lt"/>
        <a:ea typeface="+mn-ea"/>
        <a:cs typeface="+mn-cs"/>
        <a:sym typeface="Helvetica Neue Light"/>
      </a:defRPr>
    </a:lvl7pPr>
    <a:lvl8pPr indent="1600200" algn="ctr" defTabSz="584200">
      <a:defRPr sz="3600">
        <a:latin typeface="+mn-lt"/>
        <a:ea typeface="+mn-ea"/>
        <a:cs typeface="+mn-cs"/>
        <a:sym typeface="Helvetica Neue Light"/>
      </a:defRPr>
    </a:lvl8pPr>
    <a:lvl9pPr indent="1828800" algn="ctr" defTabSz="584200">
      <a:defRPr sz="3600">
        <a:latin typeface="+mn-lt"/>
        <a:ea typeface="+mn-ea"/>
        <a:cs typeface="+mn-cs"/>
        <a:sym typeface="Helvetica Neue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25D6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rgbClr val="A9A584"/>
              </a:solidFill>
              <a:prstDash val="solid"/>
              <a:miter lim="400000"/>
            </a:ln>
          </a:right>
          <a:top>
            <a:ln w="12700" cap="flat">
              <a:solidFill>
                <a:srgbClr val="A9A584"/>
              </a:solidFill>
              <a:prstDash val="solid"/>
              <a:miter lim="400000"/>
            </a:ln>
          </a:top>
          <a:bottom>
            <a:ln w="12700" cap="flat">
              <a:solidFill>
                <a:srgbClr val="A9A584"/>
              </a:solidFill>
              <a:prstDash val="solid"/>
              <a:miter lim="400000"/>
            </a:ln>
          </a:bottom>
          <a:insideH>
            <a:ln w="12700" cap="flat">
              <a:solidFill>
                <a:srgbClr val="A9A584"/>
              </a:solidFill>
              <a:prstDash val="solid"/>
              <a:miter lim="400000"/>
            </a:ln>
          </a:insideH>
          <a:insideV>
            <a:ln w="12700" cap="flat">
              <a:solidFill>
                <a:srgbClr val="A9A584"/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9A584"/>
              </a:solidFill>
              <a:prstDash val="solid"/>
              <a:miter lim="400000"/>
            </a:ln>
          </a:left>
          <a:right>
            <a:ln w="12700" cap="flat">
              <a:solidFill>
                <a:srgbClr val="A9A584"/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rgbClr val="A9A584"/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rgbClr val="A9A58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44" d="100"/>
          <a:sy n="44" d="100"/>
        </p:scale>
        <p:origin x="-1928" y="-104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title>
      <c:tx>
        <c:rich>
          <a:bodyPr rot="0"/>
          <a:lstStyle/>
          <a:p>
            <a:pPr lvl="0"/>
            <a:endParaRPr lang="en-US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0.145886"/>
          <c:y val="0.068165"/>
          <c:w val="0.854114"/>
          <c:h val="0.82108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global smart transportation market</c:v>
                </c:pt>
              </c:strCache>
            </c:strRef>
          </c:tx>
          <c:spPr>
            <a:gradFill flip="none" rotWithShape="1">
              <a:gsLst>
                <a:gs pos="0">
                  <a:srgbClr val="325D6B"/>
                </a:gs>
                <a:gs pos="100000">
                  <a:srgbClr val="133436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blurRad="50800" dist="25400" dir="5400000" algn="tl">
                <a:srgbClr val="000000">
                  <a:alpha val="50000"/>
                </a:srgbClr>
              </a:outerShdw>
            </a:effectLst>
          </c:spPr>
          <c:invertIfNegative val="0"/>
          <c:cat>
            <c:strRef>
              <c:f>Sheet1!$B$1:$C$1</c:f>
              <c:strCache>
                <c:ptCount val="2"/>
                <c:pt idx="0">
                  <c:v>2014</c:v>
                </c:pt>
                <c:pt idx="1">
                  <c:v>2019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45.05</c:v>
                </c:pt>
                <c:pt idx="1">
                  <c:v>104.19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-2085449496"/>
        <c:axId val="-2082872136"/>
      </c:barChart>
      <c:catAx>
        <c:axId val="-208544949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8A8B89"/>
            </a:solidFill>
            <a:prstDash val="solid"/>
            <a:miter lim="400000"/>
          </a:ln>
        </c:spPr>
        <c:txPr>
          <a:bodyPr rot="0"/>
          <a:lstStyle/>
          <a:p>
            <a:pPr lvl="0">
              <a:defRPr sz="2200" b="1" i="0" u="none" strike="noStrike">
                <a:solidFill>
                  <a:srgbClr val="000000"/>
                </a:solidFill>
                <a:effectLst/>
                <a:latin typeface="Helvetica Neue"/>
              </a:defRPr>
            </a:pPr>
            <a:endParaRPr lang="en-US"/>
          </a:p>
        </c:txPr>
        <c:crossAx val="-2082872136"/>
        <c:crosses val="autoZero"/>
        <c:auto val="1"/>
        <c:lblAlgn val="ctr"/>
        <c:lblOffset val="100"/>
        <c:noMultiLvlLbl val="1"/>
      </c:catAx>
      <c:valAx>
        <c:axId val="-2082872136"/>
        <c:scaling>
          <c:orientation val="minMax"/>
        </c:scaling>
        <c:delete val="0"/>
        <c:axPos val="l"/>
        <c:title>
          <c:tx>
            <c:rich>
              <a:bodyPr rot="-5400000"/>
              <a:lstStyle/>
              <a:p>
                <a:pPr lvl="0">
                  <a:defRPr sz="2200" b="0" i="0" u="none" strike="noStrike">
                    <a:solidFill>
                      <a:srgbClr val="000000"/>
                    </a:solidFill>
                    <a:effectLst/>
                    <a:latin typeface="Helvetica Neue"/>
                  </a:defRPr>
                </a:pPr>
                <a:r>
                  <a:rPr lang="en-US" sz="2200" b="0" i="0" u="none" strike="noStrike">
                    <a:solidFill>
                      <a:srgbClr val="000000"/>
                    </a:solidFill>
                    <a:effectLst/>
                    <a:latin typeface="Helvetica Neue"/>
                  </a:rPr>
                  <a:t>Revenue ($Billions)</a:t>
                </a:r>
              </a:p>
            </c:rich>
          </c:tx>
          <c:layout/>
          <c:overlay val="1"/>
        </c:title>
        <c:numFmt formatCode="#,##0.0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 lvl="0">
              <a:defRPr sz="2200" b="0" i="0" u="none" strike="noStrike">
                <a:solidFill>
                  <a:srgbClr val="000000"/>
                </a:solidFill>
                <a:effectLst/>
                <a:latin typeface="Helvetica Neue"/>
              </a:defRPr>
            </a:pPr>
            <a:endParaRPr lang="en-US"/>
          </a:p>
        </c:txPr>
        <c:crossAx val="-2085449496"/>
        <c:crosses val="autoZero"/>
        <c:crossBetween val="between"/>
        <c:majorUnit val="27.5"/>
        <c:minorUnit val="13.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title>
      <c:tx>
        <c:rich>
          <a:bodyPr rot="0"/>
          <a:lstStyle/>
          <a:p>
            <a:pPr lvl="0"/>
            <a:endParaRPr lang="en-US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0.145886"/>
          <c:y val="0.068165"/>
          <c:w val="0.854114"/>
          <c:h val="0.82108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global smart transportation market</c:v>
                </c:pt>
              </c:strCache>
            </c:strRef>
          </c:tx>
          <c:spPr>
            <a:gradFill flip="none" rotWithShape="1">
              <a:gsLst>
                <a:gs pos="0">
                  <a:srgbClr val="325D6B"/>
                </a:gs>
                <a:gs pos="100000">
                  <a:srgbClr val="133436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blurRad="50800" dist="25400" dir="5400000" algn="tl">
                <a:srgbClr val="000000">
                  <a:alpha val="50000"/>
                </a:srgbClr>
              </a:outerShdw>
            </a:effectLst>
          </c:spPr>
          <c:invertIfNegative val="0"/>
          <c:cat>
            <c:strRef>
              <c:f>Sheet1!$B$1:$C$1</c:f>
              <c:strCache>
                <c:ptCount val="2"/>
                <c:pt idx="0">
                  <c:v>2014</c:v>
                </c:pt>
                <c:pt idx="1">
                  <c:v>2019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45.05</c:v>
                </c:pt>
                <c:pt idx="1">
                  <c:v>104.19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-2081210392"/>
        <c:axId val="-2083337640"/>
      </c:barChart>
      <c:catAx>
        <c:axId val="-208121039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8A8B89"/>
            </a:solidFill>
            <a:prstDash val="solid"/>
            <a:miter lim="400000"/>
          </a:ln>
        </c:spPr>
        <c:txPr>
          <a:bodyPr rot="0"/>
          <a:lstStyle/>
          <a:p>
            <a:pPr lvl="0">
              <a:defRPr sz="2200" b="1" i="0" u="none" strike="noStrike">
                <a:solidFill>
                  <a:srgbClr val="000000"/>
                </a:solidFill>
                <a:effectLst/>
                <a:latin typeface="Helvetica Neue"/>
              </a:defRPr>
            </a:pPr>
            <a:endParaRPr lang="en-US"/>
          </a:p>
        </c:txPr>
        <c:crossAx val="-2083337640"/>
        <c:crosses val="autoZero"/>
        <c:auto val="1"/>
        <c:lblAlgn val="ctr"/>
        <c:lblOffset val="100"/>
        <c:noMultiLvlLbl val="1"/>
      </c:catAx>
      <c:valAx>
        <c:axId val="-2083337640"/>
        <c:scaling>
          <c:orientation val="minMax"/>
        </c:scaling>
        <c:delete val="0"/>
        <c:axPos val="l"/>
        <c:title>
          <c:tx>
            <c:rich>
              <a:bodyPr rot="-5400000"/>
              <a:lstStyle/>
              <a:p>
                <a:pPr lvl="0">
                  <a:defRPr sz="2200" b="0" i="0" u="none" strike="noStrike">
                    <a:solidFill>
                      <a:srgbClr val="000000"/>
                    </a:solidFill>
                    <a:effectLst/>
                    <a:latin typeface="Helvetica Neue"/>
                  </a:defRPr>
                </a:pPr>
                <a:r>
                  <a:rPr lang="en-US" sz="2200" b="0" i="0" u="none" strike="noStrike">
                    <a:solidFill>
                      <a:srgbClr val="000000"/>
                    </a:solidFill>
                    <a:effectLst/>
                    <a:latin typeface="Helvetica Neue"/>
                  </a:rPr>
                  <a:t>Revenue ($Billions)</a:t>
                </a:r>
              </a:p>
            </c:rich>
          </c:tx>
          <c:layout/>
          <c:overlay val="1"/>
        </c:title>
        <c:numFmt formatCode="#,##0.0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 lvl="0">
              <a:defRPr sz="2200" b="0" i="0" u="none" strike="noStrike">
                <a:solidFill>
                  <a:srgbClr val="000000"/>
                </a:solidFill>
                <a:effectLst/>
                <a:latin typeface="Helvetica Neue"/>
              </a:defRPr>
            </a:pPr>
            <a:endParaRPr lang="en-US"/>
          </a:p>
        </c:txPr>
        <c:crossAx val="-2081210392"/>
        <c:crosses val="autoZero"/>
        <c:crossBetween val="between"/>
        <c:majorUnit val="27.5"/>
        <c:minorUnit val="13.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18"/>
  <c:chart>
    <c:title>
      <c:tx>
        <c:rich>
          <a:bodyPr rot="0"/>
          <a:lstStyle/>
          <a:p>
            <a:pPr lvl="0"/>
            <a:endParaRPr lang="en-US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0.145886"/>
          <c:y val="0.068165"/>
          <c:w val="0.854114"/>
          <c:h val="0.82108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global smart transportation market</c:v>
                </c:pt>
              </c:strCache>
            </c:strRef>
          </c:tx>
          <c:spPr>
            <a:gradFill flip="none" rotWithShape="1">
              <a:gsLst>
                <a:gs pos="0">
                  <a:srgbClr val="325D6B"/>
                </a:gs>
                <a:gs pos="100000">
                  <a:srgbClr val="133436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blurRad="50800" dist="25400" dir="5400000" algn="tl">
                <a:srgbClr val="000000">
                  <a:alpha val="50000"/>
                </a:srgbClr>
              </a:outerShdw>
            </a:effectLst>
          </c:spPr>
          <c:invertIfNegative val="0"/>
          <c:cat>
            <c:strRef>
              <c:f>Sheet1!$B$1:$C$1</c:f>
              <c:strCache>
                <c:ptCount val="2"/>
                <c:pt idx="0">
                  <c:v>2014</c:v>
                </c:pt>
                <c:pt idx="1">
                  <c:v>2019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45.05</c:v>
                </c:pt>
                <c:pt idx="1">
                  <c:v>104.19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-2084666776"/>
        <c:axId val="2141307512"/>
      </c:barChart>
      <c:catAx>
        <c:axId val="-208466677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8A8B89"/>
            </a:solidFill>
            <a:prstDash val="solid"/>
            <a:miter lim="400000"/>
          </a:ln>
        </c:spPr>
        <c:txPr>
          <a:bodyPr rot="0"/>
          <a:lstStyle/>
          <a:p>
            <a:pPr lvl="0">
              <a:defRPr sz="2200" b="1" i="0" u="none" strike="noStrike">
                <a:solidFill>
                  <a:srgbClr val="000000"/>
                </a:solidFill>
                <a:effectLst/>
                <a:latin typeface="Helvetica Neue"/>
              </a:defRPr>
            </a:pPr>
            <a:endParaRPr lang="en-US"/>
          </a:p>
        </c:txPr>
        <c:crossAx val="2141307512"/>
        <c:crosses val="autoZero"/>
        <c:auto val="1"/>
        <c:lblAlgn val="ctr"/>
        <c:lblOffset val="100"/>
        <c:noMultiLvlLbl val="1"/>
      </c:catAx>
      <c:valAx>
        <c:axId val="2141307512"/>
        <c:scaling>
          <c:orientation val="minMax"/>
        </c:scaling>
        <c:delete val="0"/>
        <c:axPos val="l"/>
        <c:title>
          <c:tx>
            <c:rich>
              <a:bodyPr rot="-5400000"/>
              <a:lstStyle/>
              <a:p>
                <a:pPr lvl="0">
                  <a:defRPr sz="2200" b="0" i="0" u="none" strike="noStrike">
                    <a:solidFill>
                      <a:srgbClr val="000000"/>
                    </a:solidFill>
                    <a:effectLst/>
                    <a:latin typeface="Helvetica Neue"/>
                  </a:defRPr>
                </a:pPr>
                <a:r>
                  <a:rPr lang="en-US" sz="2200" b="0" i="0" u="none" strike="noStrike">
                    <a:solidFill>
                      <a:srgbClr val="000000"/>
                    </a:solidFill>
                    <a:effectLst/>
                    <a:latin typeface="Helvetica Neue"/>
                  </a:rPr>
                  <a:t>Revenue ($Billions)</a:t>
                </a:r>
              </a:p>
            </c:rich>
          </c:tx>
          <c:layout/>
          <c:overlay val="1"/>
        </c:title>
        <c:numFmt formatCode="#,##0.0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 lvl="0">
              <a:defRPr sz="2200" b="0" i="0" u="none" strike="noStrike">
                <a:solidFill>
                  <a:srgbClr val="000000"/>
                </a:solidFill>
                <a:effectLst/>
                <a:latin typeface="Helvetica Neue"/>
              </a:defRPr>
            </a:pPr>
            <a:endParaRPr lang="en-US"/>
          </a:p>
        </c:txPr>
        <c:crossAx val="-2084666776"/>
        <c:crosses val="autoZero"/>
        <c:crossBetween val="between"/>
        <c:majorUnit val="27.5"/>
        <c:minorUnit val="13.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4469156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568353" y="6559550"/>
            <a:ext cx="11868094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8" name="Shape 8"/>
          <p:cNvSpPr>
            <a:spLocks noGrp="1"/>
          </p:cNvSpPr>
          <p:nvPr>
            <p:ph type="body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571500" y="4864100"/>
            <a:ext cx="5334476" cy="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18" name="Shape 18"/>
          <p:cNvSpPr>
            <a:spLocks noGrp="1"/>
          </p:cNvSpPr>
          <p:nvPr>
            <p:ph type="body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571500" y="1968500"/>
            <a:ext cx="5073394" cy="133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6" name="Shape 26"/>
          <p:cNvSpPr>
            <a:spLocks noGrp="1"/>
          </p:cNvSpPr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/>
          <a:lstStyle>
            <a:lvl1pPr marL="3302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604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906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208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6510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>
            <a:off x="9055098" y="508000"/>
            <a:ext cx="128" cy="7975631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2" name="Shape 32"/>
          <p:cNvSpPr/>
          <p:nvPr/>
        </p:nvSpPr>
        <p:spPr>
          <a:xfrm>
            <a:off x="9055096" y="4464050"/>
            <a:ext cx="3448503" cy="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71500" y="1968500"/>
            <a:ext cx="11868106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47474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xmlns:p14="http://schemas.microsoft.com/office/powerpoint/2010/main" spd="med"/>
  <p:txStyles>
    <p:titleStyle>
      <a:lvl1pPr defTabSz="584200">
        <a:defRPr sz="4200">
          <a:latin typeface="+mn-lt"/>
          <a:ea typeface="+mn-ea"/>
          <a:cs typeface="+mn-cs"/>
          <a:sym typeface="Helvetica Neue Light"/>
        </a:defRPr>
      </a:lvl1pPr>
      <a:lvl2pPr indent="228600" defTabSz="584200">
        <a:defRPr sz="4200">
          <a:latin typeface="+mn-lt"/>
          <a:ea typeface="+mn-ea"/>
          <a:cs typeface="+mn-cs"/>
          <a:sym typeface="Helvetica Neue Light"/>
        </a:defRPr>
      </a:lvl2pPr>
      <a:lvl3pPr indent="457200" defTabSz="584200">
        <a:defRPr sz="4200">
          <a:latin typeface="+mn-lt"/>
          <a:ea typeface="+mn-ea"/>
          <a:cs typeface="+mn-cs"/>
          <a:sym typeface="Helvetica Neue Light"/>
        </a:defRPr>
      </a:lvl3pPr>
      <a:lvl4pPr indent="685800" defTabSz="584200">
        <a:defRPr sz="4200">
          <a:latin typeface="+mn-lt"/>
          <a:ea typeface="+mn-ea"/>
          <a:cs typeface="+mn-cs"/>
          <a:sym typeface="Helvetica Neue Light"/>
        </a:defRPr>
      </a:lvl4pPr>
      <a:lvl5pPr indent="914400" defTabSz="584200">
        <a:defRPr sz="4200">
          <a:latin typeface="+mn-lt"/>
          <a:ea typeface="+mn-ea"/>
          <a:cs typeface="+mn-cs"/>
          <a:sym typeface="Helvetica Neue Light"/>
        </a:defRPr>
      </a:lvl5pPr>
      <a:lvl6pPr indent="1143000" defTabSz="584200">
        <a:defRPr sz="4200">
          <a:latin typeface="+mn-lt"/>
          <a:ea typeface="+mn-ea"/>
          <a:cs typeface="+mn-cs"/>
          <a:sym typeface="Helvetica Neue Light"/>
        </a:defRPr>
      </a:lvl6pPr>
      <a:lvl7pPr indent="1371600" defTabSz="584200">
        <a:defRPr sz="4200">
          <a:latin typeface="+mn-lt"/>
          <a:ea typeface="+mn-ea"/>
          <a:cs typeface="+mn-cs"/>
          <a:sym typeface="Helvetica Neue Light"/>
        </a:defRPr>
      </a:lvl7pPr>
      <a:lvl8pPr indent="1600200" defTabSz="584200">
        <a:defRPr sz="4200">
          <a:latin typeface="+mn-lt"/>
          <a:ea typeface="+mn-ea"/>
          <a:cs typeface="+mn-cs"/>
          <a:sym typeface="Helvetica Neue Light"/>
        </a:defRPr>
      </a:lvl8pPr>
      <a:lvl9pPr indent="1828800" defTabSz="584200">
        <a:defRPr sz="4200">
          <a:latin typeface="+mn-lt"/>
          <a:ea typeface="+mn-ea"/>
          <a:cs typeface="+mn-cs"/>
          <a:sym typeface="Helvetica Neue Light"/>
        </a:defRPr>
      </a:lvl9pPr>
    </p:titleStyle>
    <p:bodyStyle>
      <a:lvl1pPr marL="4572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1pPr>
      <a:lvl2pPr marL="9144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2pPr>
      <a:lvl3pPr marL="13716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3pPr>
      <a:lvl4pPr marL="18288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4pPr>
      <a:lvl5pPr marL="22860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5pPr>
      <a:lvl6pPr marL="27432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6pPr>
      <a:lvl7pPr marL="32004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7pPr>
      <a:lvl8pPr marL="36576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8pPr>
      <a:lvl9pPr marL="4114800" indent="-457200" defTabSz="584200">
        <a:spcBef>
          <a:spcPts val="4200"/>
        </a:spcBef>
        <a:buSzPct val="75000"/>
        <a:buFont typeface="Helvetica Neue"/>
        <a:buChar char="•"/>
        <a:defRPr sz="3600">
          <a:solidFill>
            <a:srgbClr val="747474"/>
          </a:solidFill>
          <a:latin typeface="+mn-lt"/>
          <a:ea typeface="+mn-ea"/>
          <a:cs typeface="+mn-cs"/>
          <a:sym typeface="Helvetica Neue Light"/>
        </a:defRPr>
      </a:lvl9pPr>
    </p:bodyStyle>
    <p:otherStyle>
      <a:lvl1pPr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1pPr>
      <a:lvl2pPr indent="2286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2pPr>
      <a:lvl3pPr indent="4572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3pPr>
      <a:lvl4pPr indent="6858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4pPr>
      <a:lvl5pPr indent="9144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5pPr>
      <a:lvl6pPr indent="11430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6pPr>
      <a:lvl7pPr indent="13716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7pPr>
      <a:lvl8pPr indent="16002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8pPr>
      <a:lvl9pPr indent="1828800" algn="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hart" Target="../charts/char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hart" Target="../charts/char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hart" Target="../charts/char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body" idx="1"/>
          </p:nvPr>
        </p:nvSpPr>
        <p:spPr>
          <a:xfrm>
            <a:off x="571500" y="6794500"/>
            <a:ext cx="11861800" cy="1117247"/>
          </a:xfrm>
          <a:prstGeom prst="rect">
            <a:avLst/>
          </a:prstGeom>
        </p:spPr>
        <p:txBody>
          <a:bodyPr/>
          <a:lstStyle>
            <a:lvl1pPr algn="ctr">
              <a:defRPr sz="5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5900"/>
              <a:t>Busgazer</a:t>
            </a:r>
          </a:p>
        </p:txBody>
      </p:sp>
      <p:pic>
        <p:nvPicPr>
          <p:cNvPr id="45" name="bus-logo-102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0751" y="1101431"/>
            <a:ext cx="5223298" cy="5223298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/>
          <p:nvPr/>
        </p:nvSpPr>
        <p:spPr>
          <a:xfrm>
            <a:off x="2847485" y="7873517"/>
            <a:ext cx="7309829" cy="585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>
                <a:solidFill>
                  <a:srgbClr val="47474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474747"/>
                </a:solidFill>
              </a:rPr>
              <a:t>Intelligent Transportation, Smarter City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8705630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Presentation</a:t>
            </a:r>
          </a:p>
        </p:txBody>
      </p:sp>
      <p:sp>
        <p:nvSpPr>
          <p:cNvPr id="79" name="Shape 79"/>
          <p:cNvSpPr/>
          <p:nvPr/>
        </p:nvSpPr>
        <p:spPr>
          <a:xfrm>
            <a:off x="1360691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AD584F"/>
              </a:gs>
              <a:gs pos="100000">
                <a:srgbClr val="763A34"/>
              </a:gs>
            </a:gsLst>
            <a:lin ang="5400000"/>
          </a:gra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Collection</a:t>
            </a:r>
          </a:p>
        </p:txBody>
      </p:sp>
      <p:sp>
        <p:nvSpPr>
          <p:cNvPr id="80" name="Shape 80"/>
          <p:cNvSpPr/>
          <p:nvPr/>
        </p:nvSpPr>
        <p:spPr>
          <a:xfrm>
            <a:off x="5033160" y="257631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2647B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Processing</a:t>
            </a:r>
          </a:p>
        </p:txBody>
      </p:sp>
      <p:sp>
        <p:nvSpPr>
          <p:cNvPr id="81" name="Shape 81"/>
          <p:cNvSpPr/>
          <p:nvPr/>
        </p:nvSpPr>
        <p:spPr>
          <a:xfrm>
            <a:off x="3970566" y="8665044"/>
            <a:ext cx="5072127" cy="710639"/>
          </a:xfrm>
          <a:prstGeom prst="rect">
            <a:avLst/>
          </a:prstGeom>
          <a:ln w="635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Computing Infrastructure</a:t>
            </a:r>
          </a:p>
        </p:txBody>
      </p:sp>
      <p:sp>
        <p:nvSpPr>
          <p:cNvPr id="82" name="Shape 82"/>
          <p:cNvSpPr/>
          <p:nvPr/>
        </p:nvSpPr>
        <p:spPr>
          <a:xfrm>
            <a:off x="841999" y="4271661"/>
            <a:ext cx="3975863" cy="6979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Artificial Intelligence</a:t>
            </a:r>
          </a:p>
        </p:txBody>
      </p:sp>
      <p:sp>
        <p:nvSpPr>
          <p:cNvPr id="83" name="Shape 83"/>
          <p:cNvSpPr/>
          <p:nvPr/>
        </p:nvSpPr>
        <p:spPr>
          <a:xfrm>
            <a:off x="5414764" y="4414641"/>
            <a:ext cx="2175272" cy="1954213"/>
          </a:xfrm>
          <a:prstGeom prst="rect">
            <a:avLst/>
          </a:prstGeom>
          <a:gradFill>
            <a:gsLst>
              <a:gs pos="0">
                <a:srgbClr val="5C5C5C"/>
              </a:gs>
              <a:gs pos="100000">
                <a:srgbClr val="353535"/>
              </a:gs>
            </a:gsLst>
            <a:lin ang="5400000"/>
          </a:gradFill>
          <a:ln w="12700">
            <a:solidFill/>
            <a:miter lim="400000"/>
          </a:ln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Realtime</a:t>
            </a:r>
          </a:p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Data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8705630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Presentation</a:t>
            </a:r>
          </a:p>
        </p:txBody>
      </p:sp>
      <p:sp>
        <p:nvSpPr>
          <p:cNvPr id="86" name="Shape 86"/>
          <p:cNvSpPr/>
          <p:nvPr/>
        </p:nvSpPr>
        <p:spPr>
          <a:xfrm>
            <a:off x="1360691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AD584F"/>
              </a:gs>
              <a:gs pos="100000">
                <a:srgbClr val="763A34"/>
              </a:gs>
            </a:gsLst>
            <a:lin ang="5400000"/>
          </a:gra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Collection</a:t>
            </a:r>
          </a:p>
        </p:txBody>
      </p:sp>
      <p:sp>
        <p:nvSpPr>
          <p:cNvPr id="87" name="Shape 87"/>
          <p:cNvSpPr/>
          <p:nvPr/>
        </p:nvSpPr>
        <p:spPr>
          <a:xfrm>
            <a:off x="5033160" y="257631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2647B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Processing</a:t>
            </a:r>
          </a:p>
        </p:txBody>
      </p:sp>
      <p:sp>
        <p:nvSpPr>
          <p:cNvPr id="88" name="Shape 88"/>
          <p:cNvSpPr/>
          <p:nvPr/>
        </p:nvSpPr>
        <p:spPr>
          <a:xfrm>
            <a:off x="3970566" y="8665044"/>
            <a:ext cx="5072127" cy="710639"/>
          </a:xfrm>
          <a:prstGeom prst="rect">
            <a:avLst/>
          </a:prstGeom>
          <a:ln w="635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Computing Infrastructure</a:t>
            </a:r>
          </a:p>
        </p:txBody>
      </p:sp>
      <p:sp>
        <p:nvSpPr>
          <p:cNvPr id="89" name="Shape 89"/>
          <p:cNvSpPr/>
          <p:nvPr/>
        </p:nvSpPr>
        <p:spPr>
          <a:xfrm>
            <a:off x="841999" y="4271661"/>
            <a:ext cx="3975863" cy="6979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Artificial Intelligence</a:t>
            </a:r>
          </a:p>
        </p:txBody>
      </p:sp>
      <p:sp>
        <p:nvSpPr>
          <p:cNvPr id="90" name="Shape 90"/>
          <p:cNvSpPr/>
          <p:nvPr/>
        </p:nvSpPr>
        <p:spPr>
          <a:xfrm>
            <a:off x="8195396" y="4073702"/>
            <a:ext cx="3958947" cy="12567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Human Computer </a:t>
            </a:r>
          </a:p>
          <a:p>
            <a:pPr lvl="0">
              <a:defRPr sz="1800"/>
            </a:pPr>
            <a:r>
              <a:rPr sz="3600"/>
              <a:t>Interaction (HCI)</a:t>
            </a:r>
          </a:p>
        </p:txBody>
      </p:sp>
      <p:sp>
        <p:nvSpPr>
          <p:cNvPr id="91" name="Shape 91"/>
          <p:cNvSpPr/>
          <p:nvPr/>
        </p:nvSpPr>
        <p:spPr>
          <a:xfrm>
            <a:off x="5414764" y="4414641"/>
            <a:ext cx="2175272" cy="1954213"/>
          </a:xfrm>
          <a:prstGeom prst="rect">
            <a:avLst/>
          </a:prstGeom>
          <a:gradFill>
            <a:gsLst>
              <a:gs pos="0">
                <a:srgbClr val="5C5C5C"/>
              </a:gs>
              <a:gs pos="100000">
                <a:srgbClr val="353535"/>
              </a:gs>
            </a:gsLst>
            <a:lin ang="5400000"/>
          </a:gradFill>
          <a:ln w="12700">
            <a:solidFill/>
            <a:miter lim="400000"/>
          </a:ln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Realtime</a:t>
            </a:r>
          </a:p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Data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3970566" y="8665044"/>
            <a:ext cx="5072127" cy="710639"/>
          </a:xfrm>
          <a:prstGeom prst="rect">
            <a:avLst/>
          </a:prstGeom>
          <a:ln w="635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Computing Infrastructure</a:t>
            </a:r>
          </a:p>
        </p:txBody>
      </p:sp>
      <p:sp>
        <p:nvSpPr>
          <p:cNvPr id="94" name="Shape 94"/>
          <p:cNvSpPr/>
          <p:nvPr/>
        </p:nvSpPr>
        <p:spPr>
          <a:xfrm>
            <a:off x="841999" y="4271661"/>
            <a:ext cx="3975863" cy="6979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Artificial Intelligence</a:t>
            </a:r>
          </a:p>
        </p:txBody>
      </p:sp>
      <p:sp>
        <p:nvSpPr>
          <p:cNvPr id="95" name="Shape 95"/>
          <p:cNvSpPr/>
          <p:nvPr/>
        </p:nvSpPr>
        <p:spPr>
          <a:xfrm>
            <a:off x="8195396" y="4073702"/>
            <a:ext cx="3958947" cy="12567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Human Computer </a:t>
            </a:r>
          </a:p>
          <a:p>
            <a:pPr lvl="0">
              <a:defRPr sz="1800"/>
            </a:pPr>
            <a:r>
              <a:rPr sz="3600"/>
              <a:t>Interaction (HCI)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/>
        </p:nvSpPr>
        <p:spPr>
          <a:xfrm>
            <a:off x="3970566" y="8665044"/>
            <a:ext cx="5072127" cy="710639"/>
          </a:xfrm>
          <a:prstGeom prst="rect">
            <a:avLst/>
          </a:prstGeom>
          <a:ln w="635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Computing Infrastructure</a:t>
            </a:r>
          </a:p>
        </p:txBody>
      </p:sp>
      <p:sp>
        <p:nvSpPr>
          <p:cNvPr id="98" name="Shape 98"/>
          <p:cNvSpPr/>
          <p:nvPr/>
        </p:nvSpPr>
        <p:spPr>
          <a:xfrm>
            <a:off x="841999" y="4271661"/>
            <a:ext cx="3975863" cy="6979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Artificial Intelligence</a:t>
            </a:r>
          </a:p>
        </p:txBody>
      </p:sp>
      <p:sp>
        <p:nvSpPr>
          <p:cNvPr id="99" name="Shape 99"/>
          <p:cNvSpPr/>
          <p:nvPr/>
        </p:nvSpPr>
        <p:spPr>
          <a:xfrm>
            <a:off x="8195396" y="4073702"/>
            <a:ext cx="3958947" cy="12567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Human Computer </a:t>
            </a:r>
          </a:p>
          <a:p>
            <a:pPr lvl="0">
              <a:defRPr sz="1800"/>
            </a:pPr>
            <a:r>
              <a:rPr sz="3600"/>
              <a:t>Interaction (HCI)</a:t>
            </a:r>
          </a:p>
        </p:txBody>
      </p:sp>
      <p:sp>
        <p:nvSpPr>
          <p:cNvPr id="100" name="Shape 100"/>
          <p:cNvSpPr/>
          <p:nvPr/>
        </p:nvSpPr>
        <p:spPr>
          <a:xfrm>
            <a:off x="3171042" y="6063788"/>
            <a:ext cx="3553588" cy="2171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Jiannan Ouyang</a:t>
            </a:r>
          </a:p>
          <a:p>
            <a:pPr lvl="0">
              <a:defRPr sz="1800"/>
            </a:pPr>
            <a:r>
              <a:rPr sz="3400"/>
              <a:t>Team Lead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Operating System</a:t>
            </a:r>
          </a:p>
        </p:txBody>
      </p:sp>
      <p:sp>
        <p:nvSpPr>
          <p:cNvPr id="101" name="Shape 101"/>
          <p:cNvSpPr/>
          <p:nvPr/>
        </p:nvSpPr>
        <p:spPr>
          <a:xfrm>
            <a:off x="9273785" y="6030907"/>
            <a:ext cx="3632175" cy="1651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Xiaolong Cui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Distributed System</a:t>
            </a:r>
          </a:p>
        </p:txBody>
      </p:sp>
      <p:pic>
        <p:nvPicPr>
          <p:cNvPr id="102" name="cui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10926" y="6093341"/>
            <a:ext cx="2103079" cy="21127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ouyang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3815" y="6106633"/>
            <a:ext cx="2082348" cy="20823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3970566" y="8665044"/>
            <a:ext cx="5072127" cy="710639"/>
          </a:xfrm>
          <a:prstGeom prst="rect">
            <a:avLst/>
          </a:prstGeom>
          <a:ln w="635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Computing Infrastructure</a:t>
            </a:r>
          </a:p>
        </p:txBody>
      </p:sp>
      <p:sp>
        <p:nvSpPr>
          <p:cNvPr id="106" name="Shape 106"/>
          <p:cNvSpPr/>
          <p:nvPr/>
        </p:nvSpPr>
        <p:spPr>
          <a:xfrm>
            <a:off x="841999" y="4271661"/>
            <a:ext cx="3975863" cy="6979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Artificial Intelligence</a:t>
            </a:r>
          </a:p>
        </p:txBody>
      </p:sp>
      <p:sp>
        <p:nvSpPr>
          <p:cNvPr id="107" name="Shape 107"/>
          <p:cNvSpPr/>
          <p:nvPr/>
        </p:nvSpPr>
        <p:spPr>
          <a:xfrm>
            <a:off x="8195396" y="4073702"/>
            <a:ext cx="3958947" cy="12567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Human Computer </a:t>
            </a:r>
          </a:p>
          <a:p>
            <a:pPr lvl="0">
              <a:defRPr sz="1800"/>
            </a:pPr>
            <a:r>
              <a:rPr sz="3600"/>
              <a:t>Interaction (HCI)</a:t>
            </a:r>
          </a:p>
        </p:txBody>
      </p:sp>
      <p:sp>
        <p:nvSpPr>
          <p:cNvPr id="108" name="Shape 108"/>
          <p:cNvSpPr/>
          <p:nvPr/>
        </p:nvSpPr>
        <p:spPr>
          <a:xfrm>
            <a:off x="3091159" y="1265948"/>
            <a:ext cx="3713354" cy="165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Lingjia Deng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Artificial Intelligence</a:t>
            </a:r>
          </a:p>
        </p:txBody>
      </p:sp>
      <p:pic>
        <p:nvPicPr>
          <p:cNvPr id="109" name="deng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5041" y="1072777"/>
            <a:ext cx="2066214" cy="2037517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Shape 110"/>
          <p:cNvSpPr/>
          <p:nvPr/>
        </p:nvSpPr>
        <p:spPr>
          <a:xfrm>
            <a:off x="3171042" y="6063788"/>
            <a:ext cx="3553588" cy="2171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Jiannan Ouyang</a:t>
            </a:r>
          </a:p>
          <a:p>
            <a:pPr lvl="0">
              <a:defRPr sz="1800"/>
            </a:pPr>
            <a:r>
              <a:rPr sz="3400"/>
              <a:t>Team Lead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Operating System</a:t>
            </a:r>
          </a:p>
        </p:txBody>
      </p:sp>
      <p:sp>
        <p:nvSpPr>
          <p:cNvPr id="111" name="Shape 111"/>
          <p:cNvSpPr/>
          <p:nvPr/>
        </p:nvSpPr>
        <p:spPr>
          <a:xfrm>
            <a:off x="9273785" y="6030907"/>
            <a:ext cx="3632175" cy="1651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Xiaolong Cui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Distributed System</a:t>
            </a:r>
          </a:p>
        </p:txBody>
      </p:sp>
      <p:pic>
        <p:nvPicPr>
          <p:cNvPr id="112" name="cui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10926" y="6093341"/>
            <a:ext cx="2103079" cy="21127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ouyang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3815" y="6106633"/>
            <a:ext cx="2082348" cy="20823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3970566" y="8665044"/>
            <a:ext cx="5072127" cy="710639"/>
          </a:xfrm>
          <a:prstGeom prst="rect">
            <a:avLst/>
          </a:prstGeom>
          <a:ln w="635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Computing Infrastructure</a:t>
            </a:r>
          </a:p>
        </p:txBody>
      </p:sp>
      <p:sp>
        <p:nvSpPr>
          <p:cNvPr id="116" name="Shape 116"/>
          <p:cNvSpPr/>
          <p:nvPr/>
        </p:nvSpPr>
        <p:spPr>
          <a:xfrm>
            <a:off x="841999" y="4271661"/>
            <a:ext cx="3975863" cy="6979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Artificial Intelligence</a:t>
            </a:r>
          </a:p>
        </p:txBody>
      </p:sp>
      <p:sp>
        <p:nvSpPr>
          <p:cNvPr id="117" name="Shape 117"/>
          <p:cNvSpPr/>
          <p:nvPr/>
        </p:nvSpPr>
        <p:spPr>
          <a:xfrm>
            <a:off x="8195396" y="4073702"/>
            <a:ext cx="3958947" cy="1256739"/>
          </a:xfrm>
          <a:prstGeom prst="rect">
            <a:avLst/>
          </a:prstGeom>
          <a:ln w="508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Human Computer </a:t>
            </a:r>
          </a:p>
          <a:p>
            <a:pPr lvl="0">
              <a:defRPr sz="1800"/>
            </a:pPr>
            <a:r>
              <a:rPr sz="3600"/>
              <a:t>Interaction (HCI)</a:t>
            </a:r>
          </a:p>
        </p:txBody>
      </p:sp>
      <p:sp>
        <p:nvSpPr>
          <p:cNvPr id="118" name="Shape 118"/>
          <p:cNvSpPr/>
          <p:nvPr/>
        </p:nvSpPr>
        <p:spPr>
          <a:xfrm>
            <a:off x="3091159" y="1265948"/>
            <a:ext cx="3713354" cy="165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Lingjia Deng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Artificial Intelligence</a:t>
            </a:r>
          </a:p>
        </p:txBody>
      </p:sp>
      <p:sp>
        <p:nvSpPr>
          <p:cNvPr id="119" name="Shape 119"/>
          <p:cNvSpPr/>
          <p:nvPr/>
        </p:nvSpPr>
        <p:spPr>
          <a:xfrm>
            <a:off x="9569784" y="1265948"/>
            <a:ext cx="3040178" cy="165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Xiangmin Fan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HCI</a:t>
            </a:r>
          </a:p>
        </p:txBody>
      </p:sp>
      <p:pic>
        <p:nvPicPr>
          <p:cNvPr id="120" name="deng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5041" y="1072777"/>
            <a:ext cx="2066214" cy="20375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fan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34416" y="1035150"/>
            <a:ext cx="2122418" cy="2112771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/>
          <p:nvPr/>
        </p:nvSpPr>
        <p:spPr>
          <a:xfrm>
            <a:off x="3171042" y="6063788"/>
            <a:ext cx="3553588" cy="2171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Jiannan Ouyang</a:t>
            </a:r>
          </a:p>
          <a:p>
            <a:pPr lvl="0">
              <a:defRPr sz="1800"/>
            </a:pPr>
            <a:r>
              <a:rPr sz="3400"/>
              <a:t>Team Lead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Operating System</a:t>
            </a:r>
          </a:p>
        </p:txBody>
      </p:sp>
      <p:sp>
        <p:nvSpPr>
          <p:cNvPr id="123" name="Shape 123"/>
          <p:cNvSpPr/>
          <p:nvPr/>
        </p:nvSpPr>
        <p:spPr>
          <a:xfrm>
            <a:off x="9273785" y="6030907"/>
            <a:ext cx="3632175" cy="1651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Xiaolong Cui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Distributed System</a:t>
            </a:r>
          </a:p>
        </p:txBody>
      </p:sp>
      <p:pic>
        <p:nvPicPr>
          <p:cNvPr id="124" name="cui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10926" y="6093341"/>
            <a:ext cx="2103079" cy="21127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ouyang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53815" y="6106633"/>
            <a:ext cx="2082348" cy="20823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3171042" y="6063788"/>
            <a:ext cx="3553588" cy="2171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Jiannan Ouyang</a:t>
            </a:r>
          </a:p>
          <a:p>
            <a:pPr lvl="0">
              <a:defRPr sz="1800"/>
            </a:pPr>
            <a:r>
              <a:rPr sz="3400"/>
              <a:t>Team Lead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Operating System</a:t>
            </a:r>
          </a:p>
        </p:txBody>
      </p:sp>
      <p:sp>
        <p:nvSpPr>
          <p:cNvPr id="128" name="Shape 128"/>
          <p:cNvSpPr/>
          <p:nvPr/>
        </p:nvSpPr>
        <p:spPr>
          <a:xfrm>
            <a:off x="9273785" y="6030906"/>
            <a:ext cx="3632175" cy="1651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Xiaolong Cui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Distributed System</a:t>
            </a:r>
          </a:p>
        </p:txBody>
      </p:sp>
      <p:sp>
        <p:nvSpPr>
          <p:cNvPr id="129" name="Shape 129"/>
          <p:cNvSpPr/>
          <p:nvPr/>
        </p:nvSpPr>
        <p:spPr>
          <a:xfrm>
            <a:off x="3091159" y="1265948"/>
            <a:ext cx="3713354" cy="165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Lingjia Deng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Artificial Intelligence</a:t>
            </a:r>
          </a:p>
        </p:txBody>
      </p:sp>
      <p:sp>
        <p:nvSpPr>
          <p:cNvPr id="130" name="Shape 130"/>
          <p:cNvSpPr/>
          <p:nvPr/>
        </p:nvSpPr>
        <p:spPr>
          <a:xfrm>
            <a:off x="9569784" y="1265948"/>
            <a:ext cx="3040178" cy="165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400" b="1">
                <a:latin typeface="Helvetica Neue"/>
                <a:ea typeface="Helvetica Neue"/>
                <a:cs typeface="Helvetica Neue"/>
                <a:sym typeface="Helvetica Neue"/>
              </a:rPr>
              <a:t>Xiangmin Fan</a:t>
            </a:r>
          </a:p>
          <a:p>
            <a:pPr lvl="0">
              <a:defRPr sz="1800"/>
            </a:pPr>
            <a:r>
              <a:rPr sz="3400"/>
              <a:t>Ph.D. Student</a:t>
            </a:r>
          </a:p>
          <a:p>
            <a:pPr lvl="0">
              <a:defRPr sz="1800"/>
            </a:pPr>
            <a:r>
              <a:rPr sz="3400"/>
              <a:t>HCI</a:t>
            </a:r>
          </a:p>
        </p:txBody>
      </p:sp>
      <p:pic>
        <p:nvPicPr>
          <p:cNvPr id="131" name="cui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10926" y="6093341"/>
            <a:ext cx="2103079" cy="21127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deng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5041" y="1072777"/>
            <a:ext cx="2066214" cy="20375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ouyang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3815" y="6106633"/>
            <a:ext cx="2082348" cy="20823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fan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034416" y="1035150"/>
            <a:ext cx="2122418" cy="2112771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hape 135"/>
          <p:cNvSpPr/>
          <p:nvPr/>
        </p:nvSpPr>
        <p:spPr>
          <a:xfrm>
            <a:off x="-85081" y="3985630"/>
            <a:ext cx="13174962" cy="1245667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600" b="1">
                <a:solidFill>
                  <a:srgbClr val="FFFFFF"/>
                </a:solidFill>
              </a:rPr>
              <a:t>The Dream Team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/>
        </p:nvSpPr>
        <p:spPr>
          <a:xfrm>
            <a:off x="2895600" y="711200"/>
            <a:ext cx="1270000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708329" y="1022630"/>
            <a:ext cx="2037742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Apr. 2015</a:t>
            </a:r>
          </a:p>
        </p:txBody>
      </p:sp>
      <p:sp>
        <p:nvSpPr>
          <p:cNvPr id="139" name="Shape 139"/>
          <p:cNvSpPr/>
          <p:nvPr/>
        </p:nvSpPr>
        <p:spPr>
          <a:xfrm rot="5400000">
            <a:off x="-1131293" y="4241800"/>
            <a:ext cx="9323786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4315129" y="1022630"/>
            <a:ext cx="6791707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Busgazer App: 3500+ Downloads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/>
        </p:nvSpPr>
        <p:spPr>
          <a:xfrm>
            <a:off x="2895600" y="711200"/>
            <a:ext cx="1270000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2895600" y="2590800"/>
            <a:ext cx="1270000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708329" y="1022630"/>
            <a:ext cx="2037742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Apr. 2015</a:t>
            </a:r>
          </a:p>
        </p:txBody>
      </p:sp>
      <p:sp>
        <p:nvSpPr>
          <p:cNvPr id="145" name="Shape 145"/>
          <p:cNvSpPr/>
          <p:nvPr/>
        </p:nvSpPr>
        <p:spPr>
          <a:xfrm>
            <a:off x="640664" y="2902230"/>
            <a:ext cx="2173072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Dec. 2015</a:t>
            </a:r>
          </a:p>
        </p:txBody>
      </p:sp>
      <p:sp>
        <p:nvSpPr>
          <p:cNvPr id="146" name="Shape 146"/>
          <p:cNvSpPr/>
          <p:nvPr/>
        </p:nvSpPr>
        <p:spPr>
          <a:xfrm rot="5400000">
            <a:off x="-1131293" y="4241800"/>
            <a:ext cx="9323786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4315129" y="1022630"/>
            <a:ext cx="6791707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Busgazer App: 3500+ Downloads</a:t>
            </a:r>
          </a:p>
        </p:txBody>
      </p:sp>
      <p:sp>
        <p:nvSpPr>
          <p:cNvPr id="148" name="Shape 148"/>
          <p:cNvSpPr/>
          <p:nvPr/>
        </p:nvSpPr>
        <p:spPr>
          <a:xfrm>
            <a:off x="4315129" y="2902230"/>
            <a:ext cx="8665254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Enhanced Vehicle Arrival Prediction (&lt;10s)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/>
        </p:nvSpPr>
        <p:spPr>
          <a:xfrm>
            <a:off x="2895600" y="711200"/>
            <a:ext cx="1270000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2895600" y="2590800"/>
            <a:ext cx="1270000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Shape 152"/>
          <p:cNvSpPr/>
          <p:nvPr/>
        </p:nvSpPr>
        <p:spPr>
          <a:xfrm>
            <a:off x="708329" y="1022630"/>
            <a:ext cx="2037742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Apr. 2015</a:t>
            </a:r>
          </a:p>
        </p:txBody>
      </p:sp>
      <p:sp>
        <p:nvSpPr>
          <p:cNvPr id="153" name="Shape 153"/>
          <p:cNvSpPr/>
          <p:nvPr/>
        </p:nvSpPr>
        <p:spPr>
          <a:xfrm>
            <a:off x="640664" y="2902230"/>
            <a:ext cx="2173072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Dec. 2015</a:t>
            </a:r>
          </a:p>
        </p:txBody>
      </p:sp>
      <p:sp>
        <p:nvSpPr>
          <p:cNvPr id="154" name="Shape 154"/>
          <p:cNvSpPr/>
          <p:nvPr/>
        </p:nvSpPr>
        <p:spPr>
          <a:xfrm rot="5400000">
            <a:off x="-1131293" y="4241800"/>
            <a:ext cx="9323786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4315129" y="1022630"/>
            <a:ext cx="6791707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Busgazer App: 3500+ Downloads</a:t>
            </a:r>
          </a:p>
        </p:txBody>
      </p:sp>
      <p:sp>
        <p:nvSpPr>
          <p:cNvPr id="156" name="Shape 156"/>
          <p:cNvSpPr/>
          <p:nvPr/>
        </p:nvSpPr>
        <p:spPr>
          <a:xfrm>
            <a:off x="4315129" y="2902230"/>
            <a:ext cx="8665254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Enhanced Vehicle Arrival Prediction (&lt;10s)</a:t>
            </a:r>
          </a:p>
        </p:txBody>
      </p:sp>
      <p:sp>
        <p:nvSpPr>
          <p:cNvPr id="157" name="Shape 157"/>
          <p:cNvSpPr/>
          <p:nvPr/>
        </p:nvSpPr>
        <p:spPr>
          <a:xfrm>
            <a:off x="2895600" y="4851400"/>
            <a:ext cx="1270000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677153" y="5158105"/>
            <a:ext cx="210009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lang="en-US" sz="3600" dirty="0" smtClean="0"/>
              <a:t>Apr</a:t>
            </a:r>
            <a:r>
              <a:rPr lang="en-US" altLang="zh-CN" sz="3600" dirty="0" smtClean="0"/>
              <a:t>.</a:t>
            </a:r>
            <a:r>
              <a:rPr lang="zh-CN" altLang="en-US" sz="3600" dirty="0" smtClean="0"/>
              <a:t> </a:t>
            </a:r>
            <a:r>
              <a:rPr sz="3600" dirty="0" smtClean="0"/>
              <a:t>2016</a:t>
            </a:r>
            <a:endParaRPr sz="3600" dirty="0"/>
          </a:p>
        </p:txBody>
      </p:sp>
      <p:sp>
        <p:nvSpPr>
          <p:cNvPr id="159" name="Shape 159"/>
          <p:cNvSpPr/>
          <p:nvPr/>
        </p:nvSpPr>
        <p:spPr>
          <a:xfrm>
            <a:off x="4315129" y="5162830"/>
            <a:ext cx="7728967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Realtime Transportation Search Engine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usgazer v3 [compressed+trimmed]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90014"/>
            <a:ext cx="13004800" cy="73152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/>
        </p:nvSpPr>
        <p:spPr>
          <a:xfrm>
            <a:off x="2895600" y="711200"/>
            <a:ext cx="1270000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2895600" y="2590800"/>
            <a:ext cx="1270001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2895600" y="7112000"/>
            <a:ext cx="1270000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708329" y="1022630"/>
            <a:ext cx="2037742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Apr. 2015</a:t>
            </a:r>
          </a:p>
        </p:txBody>
      </p:sp>
      <p:sp>
        <p:nvSpPr>
          <p:cNvPr id="165" name="Shape 165"/>
          <p:cNvSpPr/>
          <p:nvPr/>
        </p:nvSpPr>
        <p:spPr>
          <a:xfrm>
            <a:off x="640664" y="2902230"/>
            <a:ext cx="2173072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Dec. 2015</a:t>
            </a:r>
          </a:p>
        </p:txBody>
      </p:sp>
      <p:sp>
        <p:nvSpPr>
          <p:cNvPr id="166" name="Shape 166"/>
          <p:cNvSpPr/>
          <p:nvPr/>
        </p:nvSpPr>
        <p:spPr>
          <a:xfrm>
            <a:off x="636470" y="7418705"/>
            <a:ext cx="218146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lang="en-US" sz="3600" dirty="0" smtClean="0"/>
              <a:t>Dec</a:t>
            </a:r>
            <a:r>
              <a:rPr lang="en-US" altLang="zh-CN" sz="3600" dirty="0" smtClean="0"/>
              <a:t>.</a:t>
            </a:r>
            <a:r>
              <a:rPr lang="zh-CN" altLang="en-US" sz="3600" dirty="0" smtClean="0"/>
              <a:t> </a:t>
            </a:r>
            <a:r>
              <a:rPr sz="3600" dirty="0" smtClean="0"/>
              <a:t>20</a:t>
            </a:r>
            <a:r>
              <a:rPr lang="en-US" altLang="zh-CN" sz="3600" dirty="0" smtClean="0"/>
              <a:t>16</a:t>
            </a:r>
            <a:endParaRPr sz="3600" dirty="0"/>
          </a:p>
        </p:txBody>
      </p:sp>
      <p:sp>
        <p:nvSpPr>
          <p:cNvPr id="167" name="Shape 167"/>
          <p:cNvSpPr/>
          <p:nvPr/>
        </p:nvSpPr>
        <p:spPr>
          <a:xfrm rot="5400000">
            <a:off x="-1131293" y="4241799"/>
            <a:ext cx="9323786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4315129" y="1022630"/>
            <a:ext cx="6791707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Busgazer App: 3500+ Downloads</a:t>
            </a:r>
          </a:p>
        </p:txBody>
      </p:sp>
      <p:sp>
        <p:nvSpPr>
          <p:cNvPr id="169" name="Shape 169"/>
          <p:cNvSpPr/>
          <p:nvPr/>
        </p:nvSpPr>
        <p:spPr>
          <a:xfrm>
            <a:off x="4315129" y="2902231"/>
            <a:ext cx="8665255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Enhanced Vehicle Arrival Prediction (&lt;10s)</a:t>
            </a:r>
          </a:p>
        </p:txBody>
      </p:sp>
      <p:sp>
        <p:nvSpPr>
          <p:cNvPr id="170" name="Shape 170"/>
          <p:cNvSpPr/>
          <p:nvPr/>
        </p:nvSpPr>
        <p:spPr>
          <a:xfrm>
            <a:off x="4315129" y="7418706"/>
            <a:ext cx="866525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 dirty="0"/>
              <a:t>Realtime </a:t>
            </a:r>
            <a:r>
              <a:rPr lang="en-US" sz="3600" dirty="0" smtClean="0"/>
              <a:t>P</a:t>
            </a:r>
            <a:r>
              <a:rPr sz="3600" dirty="0" smtClean="0"/>
              <a:t>arking </a:t>
            </a:r>
            <a:r>
              <a:rPr lang="en-US" sz="3600" dirty="0" smtClean="0"/>
              <a:t>S</a:t>
            </a:r>
            <a:r>
              <a:rPr sz="3600" dirty="0" smtClean="0"/>
              <a:t>olution </a:t>
            </a:r>
            <a:endParaRPr sz="3600" dirty="0"/>
          </a:p>
        </p:txBody>
      </p:sp>
      <p:sp>
        <p:nvSpPr>
          <p:cNvPr id="171" name="Shape 171"/>
          <p:cNvSpPr/>
          <p:nvPr/>
        </p:nvSpPr>
        <p:spPr>
          <a:xfrm>
            <a:off x="2895600" y="4851400"/>
            <a:ext cx="1270001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677152" y="5158105"/>
            <a:ext cx="210009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lang="en-US" sz="3600" dirty="0" smtClean="0"/>
              <a:t>Apr</a:t>
            </a:r>
            <a:r>
              <a:rPr lang="en-US" altLang="zh-CN" sz="3600" dirty="0" smtClean="0"/>
              <a:t>.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2016</a:t>
            </a:r>
            <a:endParaRPr sz="3600" dirty="0"/>
          </a:p>
        </p:txBody>
      </p:sp>
      <p:sp>
        <p:nvSpPr>
          <p:cNvPr id="173" name="Shape 173"/>
          <p:cNvSpPr/>
          <p:nvPr/>
        </p:nvSpPr>
        <p:spPr>
          <a:xfrm>
            <a:off x="4315129" y="5162830"/>
            <a:ext cx="7728967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sz="3600"/>
              <a:t>Realtime Transportation Search Engine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5" name="Chart 175"/>
          <p:cNvGraphicFramePr/>
          <p:nvPr/>
        </p:nvGraphicFramePr>
        <p:xfrm>
          <a:off x="1403377" y="2646190"/>
          <a:ext cx="9875023" cy="4911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6" name="Shape 176"/>
          <p:cNvSpPr/>
          <p:nvPr/>
        </p:nvSpPr>
        <p:spPr>
          <a:xfrm>
            <a:off x="8988226" y="9331266"/>
            <a:ext cx="3700315" cy="31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just" defTabSz="457200">
              <a:defRPr sz="1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1500"/>
              <a:t>Source: MarketsandMarkets, March 2014.</a:t>
            </a:r>
          </a:p>
        </p:txBody>
      </p:sp>
      <p:sp>
        <p:nvSpPr>
          <p:cNvPr id="177" name="Shape 177"/>
          <p:cNvSpPr/>
          <p:nvPr/>
        </p:nvSpPr>
        <p:spPr>
          <a:xfrm>
            <a:off x="3636340" y="7765410"/>
            <a:ext cx="6849720" cy="572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31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/>
            </a:pPr>
            <a:r>
              <a:rPr sz="3100" b="1"/>
              <a:t>Global Smart Transportation Market</a:t>
            </a:r>
          </a:p>
        </p:txBody>
      </p:sp>
      <p:sp>
        <p:nvSpPr>
          <p:cNvPr id="178" name="Shape 178"/>
          <p:cNvSpPr/>
          <p:nvPr/>
        </p:nvSpPr>
        <p:spPr>
          <a:xfrm>
            <a:off x="4150258" y="4704514"/>
            <a:ext cx="1580084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/>
            </a:pPr>
            <a:r>
              <a:rPr sz="3600" b="1"/>
              <a:t>45.05B</a:t>
            </a:r>
          </a:p>
        </p:txBody>
      </p:sp>
      <p:sp>
        <p:nvSpPr>
          <p:cNvPr id="179" name="Shape 179"/>
          <p:cNvSpPr/>
          <p:nvPr/>
        </p:nvSpPr>
        <p:spPr>
          <a:xfrm>
            <a:off x="8328456" y="2463650"/>
            <a:ext cx="1834288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/>
            </a:pPr>
            <a:r>
              <a:rPr sz="3600" b="1"/>
              <a:t>104.19B</a:t>
            </a:r>
          </a:p>
        </p:txBody>
      </p:sp>
      <p:sp>
        <p:nvSpPr>
          <p:cNvPr id="180" name="Shape 180"/>
          <p:cNvSpPr/>
          <p:nvPr/>
        </p:nvSpPr>
        <p:spPr>
          <a:xfrm>
            <a:off x="7518400" y="1681288"/>
            <a:ext cx="3454400" cy="532765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2" name="Chart 182"/>
          <p:cNvGraphicFramePr/>
          <p:nvPr/>
        </p:nvGraphicFramePr>
        <p:xfrm>
          <a:off x="1403377" y="2646190"/>
          <a:ext cx="9875023" cy="4911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3" name="Shape 183"/>
          <p:cNvSpPr/>
          <p:nvPr/>
        </p:nvSpPr>
        <p:spPr>
          <a:xfrm>
            <a:off x="8988226" y="9331266"/>
            <a:ext cx="3700315" cy="31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just" defTabSz="457200">
              <a:defRPr sz="1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1500"/>
              <a:t>Source: MarketsandMarkets, March 2014.</a:t>
            </a:r>
          </a:p>
        </p:txBody>
      </p:sp>
      <p:sp>
        <p:nvSpPr>
          <p:cNvPr id="184" name="Shape 184"/>
          <p:cNvSpPr/>
          <p:nvPr/>
        </p:nvSpPr>
        <p:spPr>
          <a:xfrm>
            <a:off x="3636340" y="7765410"/>
            <a:ext cx="6849720" cy="572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31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/>
            </a:pPr>
            <a:r>
              <a:rPr sz="3100" b="1"/>
              <a:t>Global Smart Transportation Market</a:t>
            </a:r>
          </a:p>
        </p:txBody>
      </p:sp>
      <p:sp>
        <p:nvSpPr>
          <p:cNvPr id="185" name="Shape 185"/>
          <p:cNvSpPr/>
          <p:nvPr/>
        </p:nvSpPr>
        <p:spPr>
          <a:xfrm>
            <a:off x="4150258" y="4704514"/>
            <a:ext cx="1580084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/>
            </a:pPr>
            <a:r>
              <a:rPr sz="3600" b="1"/>
              <a:t>45.05B</a:t>
            </a:r>
          </a:p>
        </p:txBody>
      </p:sp>
      <p:sp>
        <p:nvSpPr>
          <p:cNvPr id="186" name="Shape 186"/>
          <p:cNvSpPr/>
          <p:nvPr/>
        </p:nvSpPr>
        <p:spPr>
          <a:xfrm>
            <a:off x="8328456" y="2463650"/>
            <a:ext cx="1834288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/>
            </a:pPr>
            <a:r>
              <a:rPr sz="3600" b="1"/>
              <a:t>104.19B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8" name="Chart 188"/>
          <p:cNvGraphicFramePr/>
          <p:nvPr/>
        </p:nvGraphicFramePr>
        <p:xfrm>
          <a:off x="1403377" y="2646190"/>
          <a:ext cx="9875023" cy="4911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91" name="Group 191"/>
          <p:cNvGrpSpPr/>
          <p:nvPr/>
        </p:nvGrpSpPr>
        <p:grpSpPr>
          <a:xfrm>
            <a:off x="3400351" y="476887"/>
            <a:ext cx="6479682" cy="4620664"/>
            <a:chOff x="0" y="0"/>
            <a:chExt cx="6479681" cy="4620663"/>
          </a:xfrm>
        </p:grpSpPr>
        <p:sp>
          <p:nvSpPr>
            <p:cNvPr id="189" name="Shape 189"/>
            <p:cNvSpPr/>
            <p:nvPr/>
          </p:nvSpPr>
          <p:spPr>
            <a:xfrm rot="19880971">
              <a:off x="27420" y="1432799"/>
              <a:ext cx="6424841" cy="1755067"/>
            </a:xfrm>
            <a:prstGeom prst="rightArrow">
              <a:avLst>
                <a:gd name="adj1" fmla="val 42308"/>
                <a:gd name="adj2" fmla="val 42960"/>
              </a:avLst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rot="19880444">
              <a:off x="1579783" y="2091263"/>
              <a:ext cx="2841956" cy="648967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3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18.3%</a:t>
              </a:r>
              <a:r>
                <a:rPr sz="3600">
                  <a:solidFill>
                    <a:srgbClr val="FFFFFF"/>
                  </a:solidFill>
                </a:rPr>
                <a:t> CAGR</a:t>
              </a:r>
            </a:p>
          </p:txBody>
        </p:sp>
      </p:grpSp>
      <p:sp>
        <p:nvSpPr>
          <p:cNvPr id="192" name="Shape 192"/>
          <p:cNvSpPr/>
          <p:nvPr/>
        </p:nvSpPr>
        <p:spPr>
          <a:xfrm>
            <a:off x="8988226" y="9331266"/>
            <a:ext cx="3700315" cy="311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just" defTabSz="457200">
              <a:defRPr sz="1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1500"/>
              <a:t>Source: MarketsandMarkets, March 2014.</a:t>
            </a:r>
          </a:p>
        </p:txBody>
      </p:sp>
      <p:sp>
        <p:nvSpPr>
          <p:cNvPr id="193" name="Shape 193"/>
          <p:cNvSpPr/>
          <p:nvPr/>
        </p:nvSpPr>
        <p:spPr>
          <a:xfrm>
            <a:off x="3636340" y="7765410"/>
            <a:ext cx="6849720" cy="572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31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/>
            </a:pPr>
            <a:r>
              <a:rPr sz="3100" b="1"/>
              <a:t>Global Smart Transportation Market</a:t>
            </a:r>
          </a:p>
        </p:txBody>
      </p:sp>
      <p:sp>
        <p:nvSpPr>
          <p:cNvPr id="194" name="Shape 194"/>
          <p:cNvSpPr/>
          <p:nvPr/>
        </p:nvSpPr>
        <p:spPr>
          <a:xfrm>
            <a:off x="4150258" y="4704514"/>
            <a:ext cx="1580084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/>
            </a:pPr>
            <a:r>
              <a:rPr sz="3600" b="1"/>
              <a:t>45.05B</a:t>
            </a:r>
          </a:p>
        </p:txBody>
      </p:sp>
      <p:sp>
        <p:nvSpPr>
          <p:cNvPr id="195" name="Shape 195"/>
          <p:cNvSpPr/>
          <p:nvPr/>
        </p:nvSpPr>
        <p:spPr>
          <a:xfrm>
            <a:off x="8328456" y="2463650"/>
            <a:ext cx="1834288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b="0"/>
            </a:pPr>
            <a:r>
              <a:rPr sz="3600" b="1"/>
              <a:t>104.19B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roup 200"/>
          <p:cNvGrpSpPr/>
          <p:nvPr/>
        </p:nvGrpSpPr>
        <p:grpSpPr>
          <a:xfrm>
            <a:off x="2535256" y="2126165"/>
            <a:ext cx="7934288" cy="1962918"/>
            <a:chOff x="0" y="0"/>
            <a:chExt cx="7934287" cy="1962917"/>
          </a:xfrm>
        </p:grpSpPr>
        <p:pic>
          <p:nvPicPr>
            <p:cNvPr id="198" name="google ma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962918" cy="19629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9" name="Shape 199"/>
            <p:cNvSpPr/>
            <p:nvPr/>
          </p:nvSpPr>
          <p:spPr>
            <a:xfrm>
              <a:off x="2430107" y="335794"/>
              <a:ext cx="5504181" cy="1291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8000"/>
              </a:lvl1pPr>
            </a:lstStyle>
            <a:p>
              <a:pPr lvl="0">
                <a:defRPr sz="1800"/>
              </a:pPr>
              <a:r>
                <a:rPr sz="8000"/>
                <a:t>Google Map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336376" y="5290456"/>
            <a:ext cx="12332048" cy="3391136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00" name="Group 200"/>
          <p:cNvGrpSpPr/>
          <p:nvPr/>
        </p:nvGrpSpPr>
        <p:grpSpPr>
          <a:xfrm>
            <a:off x="2535256" y="2126165"/>
            <a:ext cx="7934288" cy="1962918"/>
            <a:chOff x="0" y="0"/>
            <a:chExt cx="7934287" cy="1962917"/>
          </a:xfrm>
        </p:grpSpPr>
        <p:pic>
          <p:nvPicPr>
            <p:cNvPr id="198" name="google ma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962918" cy="19629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9" name="Shape 199"/>
            <p:cNvSpPr/>
            <p:nvPr/>
          </p:nvSpPr>
          <p:spPr>
            <a:xfrm>
              <a:off x="2430107" y="335794"/>
              <a:ext cx="5504181" cy="1291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8000"/>
              </a:lvl1pPr>
            </a:lstStyle>
            <a:p>
              <a:pPr lvl="0">
                <a:defRPr sz="1800"/>
              </a:pPr>
              <a:r>
                <a:rPr sz="8000"/>
                <a:t>Google Map</a:t>
              </a:r>
            </a:p>
          </p:txBody>
        </p:sp>
      </p:grpSp>
      <p:sp>
        <p:nvSpPr>
          <p:cNvPr id="201" name="Shape 201"/>
          <p:cNvSpPr/>
          <p:nvPr/>
        </p:nvSpPr>
        <p:spPr>
          <a:xfrm>
            <a:off x="1088170" y="5824254"/>
            <a:ext cx="2233423" cy="2323539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 algn="l">
              <a:defRPr sz="1800"/>
            </a:pPr>
            <a:r>
              <a:rPr sz="3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Bus</a:t>
            </a:r>
          </a:p>
          <a:p>
            <a:pPr marL="457200" lvl="0" indent="-457200" algn="l">
              <a:buSzPct val="75000"/>
              <a:buFont typeface="Helvetica Neue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Transit</a:t>
            </a:r>
          </a:p>
          <a:p>
            <a:pPr marL="457200" lvl="0" indent="-457200" algn="l">
              <a:buSzPct val="75000"/>
              <a:buFont typeface="Helvetica Neue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Moovit</a:t>
            </a:r>
          </a:p>
          <a:p>
            <a:pPr marL="457200" lvl="0" indent="-457200" algn="l">
              <a:buSzPct val="75000"/>
              <a:buFont typeface="Helvetica Neue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Tiramisu</a:t>
            </a:r>
          </a:p>
        </p:txBody>
      </p:sp>
      <p:sp>
        <p:nvSpPr>
          <p:cNvPr id="202" name="Shape 202"/>
          <p:cNvSpPr/>
          <p:nvPr/>
        </p:nvSpPr>
        <p:spPr>
          <a:xfrm>
            <a:off x="9683207" y="5824254"/>
            <a:ext cx="2417217" cy="2323539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 algn="l">
              <a:defRPr sz="1800"/>
            </a:pPr>
            <a:r>
              <a:rPr sz="3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Search</a:t>
            </a:r>
          </a:p>
          <a:p>
            <a:pPr marL="457200" lvl="0" indent="-457200" algn="l">
              <a:buSzPct val="75000"/>
              <a:buFont typeface="Helvetica Neue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Mozio*</a:t>
            </a:r>
          </a:p>
          <a:p>
            <a:pPr marL="457200" lvl="0" indent="-457200" algn="l">
              <a:buSzPct val="75000"/>
              <a:buFont typeface="Helvetica Neue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Flitways*</a:t>
            </a:r>
          </a:p>
        </p:txBody>
      </p:sp>
      <p:sp>
        <p:nvSpPr>
          <p:cNvPr id="203" name="Shape 203"/>
          <p:cNvSpPr/>
          <p:nvPr/>
        </p:nvSpPr>
        <p:spPr>
          <a:xfrm>
            <a:off x="5141086" y="5824254"/>
            <a:ext cx="2722627" cy="2323539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 algn="l">
              <a:defRPr sz="1800"/>
            </a:pPr>
            <a:r>
              <a:rPr sz="3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Parking</a:t>
            </a:r>
          </a:p>
          <a:p>
            <a:pPr marL="457200" lvl="0" indent="-457200" algn="l">
              <a:buSzPct val="75000"/>
              <a:buFont typeface="Helvetica Neue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ParkPGH</a:t>
            </a:r>
          </a:p>
          <a:p>
            <a:pPr marL="457200" lvl="0" indent="-457200" algn="l">
              <a:buSzPct val="75000"/>
              <a:buFont typeface="Helvetica Neue"/>
              <a:buChar char="•"/>
              <a:defRPr sz="1800"/>
            </a:pPr>
            <a:r>
              <a:rPr sz="3600">
                <a:solidFill>
                  <a:srgbClr val="FFFFFF"/>
                </a:solidFill>
              </a:rPr>
              <a:t>Smarking*</a:t>
            </a:r>
          </a:p>
        </p:txBody>
      </p:sp>
    </p:spTree>
    <p:extLst>
      <p:ext uri="{BB962C8B-B14F-4D97-AF65-F5344CB8AC3E}">
        <p14:creationId xmlns:p14="http://schemas.microsoft.com/office/powerpoint/2010/main" val="291549414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 rot="21587009">
            <a:off x="2906269" y="1097400"/>
            <a:ext cx="2691356" cy="2695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5683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3220960" y="2121479"/>
            <a:ext cx="2061973" cy="647139"/>
          </a:xfrm>
          <a:prstGeom prst="rect">
            <a:avLst/>
          </a:prstGeom>
          <a:solidFill>
            <a:srgbClr val="65683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Freemium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/>
        </p:nvSpPr>
        <p:spPr>
          <a:xfrm rot="21587009">
            <a:off x="2906269" y="1097400"/>
            <a:ext cx="2691356" cy="2695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5683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3220960" y="2121479"/>
            <a:ext cx="2061973" cy="647139"/>
          </a:xfrm>
          <a:prstGeom prst="rect">
            <a:avLst/>
          </a:prstGeom>
          <a:solidFill>
            <a:srgbClr val="65683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Freemium</a:t>
            </a:r>
          </a:p>
        </p:txBody>
      </p:sp>
      <p:sp>
        <p:nvSpPr>
          <p:cNvPr id="210" name="Shape 210"/>
          <p:cNvSpPr/>
          <p:nvPr/>
        </p:nvSpPr>
        <p:spPr>
          <a:xfrm flipH="1">
            <a:off x="2432866" y="3365930"/>
            <a:ext cx="862017" cy="1593995"/>
          </a:xfrm>
          <a:prstGeom prst="line">
            <a:avLst/>
          </a:prstGeom>
          <a:ln w="25400">
            <a:solidFill>
              <a:srgbClr val="557E8A"/>
            </a:solidFill>
            <a:tailEnd type="triangle"/>
          </a:ln>
        </p:spPr>
        <p:txBody>
          <a:bodyPr lIns="45718" tIns="45718" rIns="45718" bIns="45718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13" name="Group 213"/>
          <p:cNvGrpSpPr/>
          <p:nvPr/>
        </p:nvGrpSpPr>
        <p:grpSpPr>
          <a:xfrm>
            <a:off x="753891" y="5052405"/>
            <a:ext cx="3219342" cy="3417627"/>
            <a:chOff x="0" y="0"/>
            <a:chExt cx="3219340" cy="3417625"/>
          </a:xfrm>
        </p:grpSpPr>
        <p:sp>
          <p:nvSpPr>
            <p:cNvPr id="211" name="Shape 211"/>
            <p:cNvSpPr/>
            <p:nvPr/>
          </p:nvSpPr>
          <p:spPr>
            <a:xfrm>
              <a:off x="0" y="0"/>
              <a:ext cx="3219341" cy="3417626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464060" y="547043"/>
              <a:ext cx="2291220" cy="2323539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3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Free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Search 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Booking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Parking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/>
        </p:nvSpPr>
        <p:spPr>
          <a:xfrm rot="21587009">
            <a:off x="2906269" y="1097400"/>
            <a:ext cx="2691356" cy="2695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5683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3220960" y="2121479"/>
            <a:ext cx="2061973" cy="647139"/>
          </a:xfrm>
          <a:prstGeom prst="rect">
            <a:avLst/>
          </a:prstGeom>
          <a:solidFill>
            <a:srgbClr val="65683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Freemium</a:t>
            </a:r>
          </a:p>
        </p:txBody>
      </p:sp>
      <p:sp>
        <p:nvSpPr>
          <p:cNvPr id="217" name="Shape 217"/>
          <p:cNvSpPr/>
          <p:nvPr/>
        </p:nvSpPr>
        <p:spPr>
          <a:xfrm flipH="1">
            <a:off x="2432866" y="3365930"/>
            <a:ext cx="862017" cy="1593995"/>
          </a:xfrm>
          <a:prstGeom prst="line">
            <a:avLst/>
          </a:prstGeom>
          <a:ln w="25400">
            <a:solidFill>
              <a:srgbClr val="557E8A"/>
            </a:solidFill>
            <a:tailEnd type="triangle"/>
          </a:ln>
        </p:spPr>
        <p:txBody>
          <a:bodyPr lIns="45718" tIns="45718" rIns="45718" bIns="45718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8" name="Shape 218"/>
          <p:cNvSpPr/>
          <p:nvPr/>
        </p:nvSpPr>
        <p:spPr>
          <a:xfrm>
            <a:off x="5295899" y="3244634"/>
            <a:ext cx="864119" cy="1595849"/>
          </a:xfrm>
          <a:prstGeom prst="line">
            <a:avLst/>
          </a:prstGeom>
          <a:ln w="25400">
            <a:solidFill>
              <a:srgbClr val="557E8A"/>
            </a:solidFill>
            <a:tailEnd type="triangle"/>
          </a:ln>
        </p:spPr>
        <p:txBody>
          <a:bodyPr lIns="45718" tIns="45718" rIns="45718" bIns="45718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21" name="Group 221"/>
          <p:cNvGrpSpPr/>
          <p:nvPr/>
        </p:nvGrpSpPr>
        <p:grpSpPr>
          <a:xfrm>
            <a:off x="753891" y="5052405"/>
            <a:ext cx="3219342" cy="3417627"/>
            <a:chOff x="0" y="0"/>
            <a:chExt cx="3219340" cy="3417625"/>
          </a:xfrm>
        </p:grpSpPr>
        <p:sp>
          <p:nvSpPr>
            <p:cNvPr id="219" name="Shape 219"/>
            <p:cNvSpPr/>
            <p:nvPr/>
          </p:nvSpPr>
          <p:spPr>
            <a:xfrm>
              <a:off x="0" y="0"/>
              <a:ext cx="3219341" cy="3417626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464060" y="547043"/>
              <a:ext cx="2291220" cy="2323539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3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Free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Search 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Booking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Parking</a:t>
              </a:r>
            </a:p>
          </p:txBody>
        </p:sp>
      </p:grpSp>
      <p:grpSp>
        <p:nvGrpSpPr>
          <p:cNvPr id="224" name="Group 224"/>
          <p:cNvGrpSpPr/>
          <p:nvPr/>
        </p:nvGrpSpPr>
        <p:grpSpPr>
          <a:xfrm>
            <a:off x="4406329" y="5027445"/>
            <a:ext cx="3485384" cy="3467547"/>
            <a:chOff x="-57259" y="0"/>
            <a:chExt cx="3485382" cy="3467546"/>
          </a:xfrm>
        </p:grpSpPr>
        <p:sp>
          <p:nvSpPr>
            <p:cNvPr id="222" name="Shape 222"/>
            <p:cNvSpPr/>
            <p:nvPr/>
          </p:nvSpPr>
          <p:spPr>
            <a:xfrm>
              <a:off x="-57260" y="-1"/>
              <a:ext cx="3485383" cy="3467548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187424" y="572004"/>
              <a:ext cx="2996015" cy="2323539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3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Premium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No Ads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Improved Accuracy</a:t>
              </a:r>
            </a:p>
          </p:txBody>
        </p:sp>
      </p:grp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/>
        </p:nvSpPr>
        <p:spPr>
          <a:xfrm rot="21587009">
            <a:off x="2906269" y="1097400"/>
            <a:ext cx="2691356" cy="2695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5683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7" name="Shape 227"/>
          <p:cNvSpPr/>
          <p:nvPr/>
        </p:nvSpPr>
        <p:spPr>
          <a:xfrm>
            <a:off x="3220960" y="2121479"/>
            <a:ext cx="2061973" cy="647139"/>
          </a:xfrm>
          <a:prstGeom prst="rect">
            <a:avLst/>
          </a:prstGeom>
          <a:solidFill>
            <a:srgbClr val="65683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Freemium</a:t>
            </a:r>
          </a:p>
        </p:txBody>
      </p:sp>
      <p:sp>
        <p:nvSpPr>
          <p:cNvPr id="228" name="Shape 228"/>
          <p:cNvSpPr/>
          <p:nvPr/>
        </p:nvSpPr>
        <p:spPr>
          <a:xfrm flipH="1">
            <a:off x="2432866" y="3365930"/>
            <a:ext cx="862017" cy="1593995"/>
          </a:xfrm>
          <a:prstGeom prst="line">
            <a:avLst/>
          </a:prstGeom>
          <a:ln w="25400">
            <a:solidFill>
              <a:srgbClr val="557E8A"/>
            </a:solidFill>
            <a:tailEnd type="triangle"/>
          </a:ln>
        </p:spPr>
        <p:txBody>
          <a:bodyPr lIns="45718" tIns="45718" rIns="45718" bIns="45718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9" name="Shape 229"/>
          <p:cNvSpPr/>
          <p:nvPr/>
        </p:nvSpPr>
        <p:spPr>
          <a:xfrm>
            <a:off x="5295899" y="3244634"/>
            <a:ext cx="864119" cy="1595849"/>
          </a:xfrm>
          <a:prstGeom prst="line">
            <a:avLst/>
          </a:prstGeom>
          <a:ln w="25400">
            <a:solidFill>
              <a:srgbClr val="557E8A"/>
            </a:solidFill>
            <a:tailEnd type="triangle"/>
          </a:ln>
        </p:spPr>
        <p:txBody>
          <a:bodyPr lIns="45718" tIns="45718" rIns="45718" bIns="45718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32" name="Group 232"/>
          <p:cNvGrpSpPr/>
          <p:nvPr/>
        </p:nvGrpSpPr>
        <p:grpSpPr>
          <a:xfrm>
            <a:off x="753891" y="5052405"/>
            <a:ext cx="3219342" cy="3417627"/>
            <a:chOff x="0" y="0"/>
            <a:chExt cx="3219340" cy="3417625"/>
          </a:xfrm>
        </p:grpSpPr>
        <p:sp>
          <p:nvSpPr>
            <p:cNvPr id="230" name="Shape 230"/>
            <p:cNvSpPr/>
            <p:nvPr/>
          </p:nvSpPr>
          <p:spPr>
            <a:xfrm>
              <a:off x="0" y="0"/>
              <a:ext cx="3219341" cy="3417626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464060" y="547043"/>
              <a:ext cx="2291220" cy="2323539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3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Free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Search 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Booking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Parking</a:t>
              </a:r>
            </a:p>
          </p:txBody>
        </p:sp>
      </p:grpSp>
      <p:grpSp>
        <p:nvGrpSpPr>
          <p:cNvPr id="235" name="Group 235"/>
          <p:cNvGrpSpPr/>
          <p:nvPr/>
        </p:nvGrpSpPr>
        <p:grpSpPr>
          <a:xfrm>
            <a:off x="4406329" y="5027445"/>
            <a:ext cx="3485384" cy="3467547"/>
            <a:chOff x="-57259" y="0"/>
            <a:chExt cx="3485382" cy="3467546"/>
          </a:xfrm>
        </p:grpSpPr>
        <p:sp>
          <p:nvSpPr>
            <p:cNvPr id="233" name="Shape 233"/>
            <p:cNvSpPr/>
            <p:nvPr/>
          </p:nvSpPr>
          <p:spPr>
            <a:xfrm>
              <a:off x="-57260" y="-1"/>
              <a:ext cx="3485383" cy="3467548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87424" y="572004"/>
              <a:ext cx="2996015" cy="2323539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3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Premium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No Ads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Improved Accuracy</a:t>
              </a:r>
            </a:p>
          </p:txBody>
        </p:sp>
      </p:grpSp>
      <p:sp>
        <p:nvSpPr>
          <p:cNvPr id="236" name="Shape 236"/>
          <p:cNvSpPr/>
          <p:nvPr/>
        </p:nvSpPr>
        <p:spPr>
          <a:xfrm>
            <a:off x="6661150" y="1542717"/>
            <a:ext cx="876301" cy="1601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0000"/>
            </a:lvl1pPr>
          </a:lstStyle>
          <a:p>
            <a:pPr lvl="0">
              <a:defRPr sz="1800"/>
            </a:pPr>
            <a:r>
              <a:rPr sz="10000"/>
              <a:t>+</a:t>
            </a:r>
          </a:p>
        </p:txBody>
      </p:sp>
      <p:sp>
        <p:nvSpPr>
          <p:cNvPr id="237" name="Shape 237"/>
          <p:cNvSpPr/>
          <p:nvPr/>
        </p:nvSpPr>
        <p:spPr>
          <a:xfrm rot="21587009">
            <a:off x="8600975" y="1097400"/>
            <a:ext cx="2691356" cy="2695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8776220" y="2121479"/>
            <a:ext cx="2340865" cy="647139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In-App Ads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-23416" y="1153715"/>
            <a:ext cx="13051632" cy="3483770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" name="Shape 50"/>
          <p:cNvSpPr/>
          <p:nvPr/>
        </p:nvSpPr>
        <p:spPr>
          <a:xfrm>
            <a:off x="810656" y="2003846"/>
            <a:ext cx="11383488" cy="1783508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 algn="l">
              <a:defRPr sz="1800"/>
            </a:pPr>
            <a:r>
              <a:rPr sz="5400" b="1" i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Complexity</a:t>
            </a:r>
            <a:r>
              <a:rPr sz="5400">
                <a:solidFill>
                  <a:srgbClr val="FFFFFF"/>
                </a:solidFill>
              </a:rPr>
              <a:t> and </a:t>
            </a:r>
            <a:r>
              <a:rPr sz="5400" b="1" i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Uncertainty</a:t>
            </a:r>
          </a:p>
          <a:p>
            <a:pPr lvl="0" algn="r">
              <a:defRPr sz="1800"/>
            </a:pPr>
            <a:r>
              <a:rPr sz="5400">
                <a:solidFill>
                  <a:srgbClr val="FFFFFF"/>
                </a:solidFill>
              </a:rPr>
              <a:t>in </a:t>
            </a:r>
            <a:r>
              <a:rPr sz="5400" b="1" i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Transportation Systems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/>
        </p:nvSpPr>
        <p:spPr>
          <a:xfrm rot="21587009">
            <a:off x="2906269" y="1097400"/>
            <a:ext cx="2691356" cy="2695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56837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1" name="Shape 241"/>
          <p:cNvSpPr/>
          <p:nvPr/>
        </p:nvSpPr>
        <p:spPr>
          <a:xfrm>
            <a:off x="3220960" y="2121479"/>
            <a:ext cx="2061973" cy="647139"/>
          </a:xfrm>
          <a:prstGeom prst="rect">
            <a:avLst/>
          </a:prstGeom>
          <a:solidFill>
            <a:srgbClr val="65683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Freemium</a:t>
            </a:r>
          </a:p>
        </p:txBody>
      </p:sp>
      <p:sp>
        <p:nvSpPr>
          <p:cNvPr id="242" name="Shape 242"/>
          <p:cNvSpPr/>
          <p:nvPr/>
        </p:nvSpPr>
        <p:spPr>
          <a:xfrm flipH="1">
            <a:off x="2432866" y="3365930"/>
            <a:ext cx="862017" cy="1593995"/>
          </a:xfrm>
          <a:prstGeom prst="line">
            <a:avLst/>
          </a:prstGeom>
          <a:ln w="25400">
            <a:solidFill>
              <a:srgbClr val="557E8A"/>
            </a:solidFill>
            <a:tailEnd type="triangle"/>
          </a:ln>
        </p:spPr>
        <p:txBody>
          <a:bodyPr lIns="45718" tIns="45718" rIns="45718" bIns="45718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3" name="Shape 243"/>
          <p:cNvSpPr/>
          <p:nvPr/>
        </p:nvSpPr>
        <p:spPr>
          <a:xfrm>
            <a:off x="5295899" y="3244634"/>
            <a:ext cx="864119" cy="1595849"/>
          </a:xfrm>
          <a:prstGeom prst="line">
            <a:avLst/>
          </a:prstGeom>
          <a:ln w="25400">
            <a:solidFill>
              <a:srgbClr val="557E8A"/>
            </a:solidFill>
            <a:tailEnd type="triangle"/>
          </a:ln>
        </p:spPr>
        <p:txBody>
          <a:bodyPr lIns="45718" tIns="45718" rIns="45718" bIns="45718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46" name="Group 246"/>
          <p:cNvGrpSpPr/>
          <p:nvPr/>
        </p:nvGrpSpPr>
        <p:grpSpPr>
          <a:xfrm>
            <a:off x="753891" y="5052405"/>
            <a:ext cx="3219342" cy="3417627"/>
            <a:chOff x="0" y="0"/>
            <a:chExt cx="3219340" cy="3417625"/>
          </a:xfrm>
        </p:grpSpPr>
        <p:sp>
          <p:nvSpPr>
            <p:cNvPr id="244" name="Shape 244"/>
            <p:cNvSpPr/>
            <p:nvPr/>
          </p:nvSpPr>
          <p:spPr>
            <a:xfrm>
              <a:off x="0" y="0"/>
              <a:ext cx="3219341" cy="3417626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464060" y="547043"/>
              <a:ext cx="2291220" cy="2323539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3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Free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Search 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Booking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Parking</a:t>
              </a:r>
            </a:p>
          </p:txBody>
        </p:sp>
      </p:grpSp>
      <p:grpSp>
        <p:nvGrpSpPr>
          <p:cNvPr id="249" name="Group 249"/>
          <p:cNvGrpSpPr/>
          <p:nvPr/>
        </p:nvGrpSpPr>
        <p:grpSpPr>
          <a:xfrm>
            <a:off x="4406329" y="5027445"/>
            <a:ext cx="3485384" cy="3467547"/>
            <a:chOff x="-57259" y="0"/>
            <a:chExt cx="3485382" cy="3467546"/>
          </a:xfrm>
        </p:grpSpPr>
        <p:sp>
          <p:nvSpPr>
            <p:cNvPr id="247" name="Shape 247"/>
            <p:cNvSpPr/>
            <p:nvPr/>
          </p:nvSpPr>
          <p:spPr>
            <a:xfrm>
              <a:off x="-57260" y="-1"/>
              <a:ext cx="3485383" cy="3467548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87424" y="572004"/>
              <a:ext cx="2996015" cy="2323539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>
                <a:defRPr sz="1800"/>
              </a:pPr>
              <a:r>
                <a:rPr sz="3600" b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Premium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No Ads</a:t>
              </a:r>
            </a:p>
            <a:p>
              <a:pPr marL="457200" lvl="0" indent="-457200" algn="l">
                <a:buSzPct val="75000"/>
                <a:buFont typeface="Helvetica Neue"/>
                <a:buChar char="•"/>
                <a:defRPr sz="1800"/>
              </a:pPr>
              <a:r>
                <a:rPr sz="3600">
                  <a:solidFill>
                    <a:srgbClr val="FFFFFF"/>
                  </a:solidFill>
                </a:rPr>
                <a:t>Improved Accuracy</a:t>
              </a:r>
            </a:p>
          </p:txBody>
        </p:sp>
      </p:grpSp>
      <p:sp>
        <p:nvSpPr>
          <p:cNvPr id="250" name="Shape 250"/>
          <p:cNvSpPr/>
          <p:nvPr/>
        </p:nvSpPr>
        <p:spPr>
          <a:xfrm>
            <a:off x="6661150" y="1542717"/>
            <a:ext cx="876301" cy="1601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10000"/>
            </a:lvl1pPr>
          </a:lstStyle>
          <a:p>
            <a:pPr lvl="0">
              <a:defRPr sz="1800"/>
            </a:pPr>
            <a:r>
              <a:rPr sz="10000"/>
              <a:t>+</a:t>
            </a:r>
          </a:p>
        </p:txBody>
      </p:sp>
      <p:sp>
        <p:nvSpPr>
          <p:cNvPr id="251" name="Shape 251"/>
          <p:cNvSpPr/>
          <p:nvPr/>
        </p:nvSpPr>
        <p:spPr>
          <a:xfrm rot="21587009">
            <a:off x="8600975" y="1097400"/>
            <a:ext cx="2691356" cy="26952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8776220" y="2121479"/>
            <a:ext cx="2340865" cy="647139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In-App Ads</a:t>
            </a:r>
          </a:p>
        </p:txBody>
      </p:sp>
      <p:grpSp>
        <p:nvGrpSpPr>
          <p:cNvPr id="255" name="Group 255"/>
          <p:cNvGrpSpPr/>
          <p:nvPr/>
        </p:nvGrpSpPr>
        <p:grpSpPr>
          <a:xfrm>
            <a:off x="8324809" y="5052405"/>
            <a:ext cx="3484945" cy="3417627"/>
            <a:chOff x="0" y="0"/>
            <a:chExt cx="3484943" cy="3417625"/>
          </a:xfrm>
        </p:grpSpPr>
        <p:sp>
          <p:nvSpPr>
            <p:cNvPr id="253" name="Shape 253"/>
            <p:cNvSpPr/>
            <p:nvPr/>
          </p:nvSpPr>
          <p:spPr>
            <a:xfrm>
              <a:off x="0" y="0"/>
              <a:ext cx="3484944" cy="3417626"/>
            </a:xfrm>
            <a:prstGeom prst="rect">
              <a:avLst/>
            </a:prstGeom>
            <a:solidFill>
              <a:srgbClr val="325D6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209591" y="839977"/>
              <a:ext cx="3196533" cy="1537981"/>
            </a:xfrm>
            <a:prstGeom prst="rect">
              <a:avLst/>
            </a:prstGeom>
            <a:solidFill>
              <a:srgbClr val="325D6B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marL="393700" lvl="0" indent="-393700" algn="l">
                <a:buSzPct val="75000"/>
                <a:buFont typeface="Helvetica Neue"/>
                <a:buChar char="•"/>
                <a:defRPr sz="1800"/>
              </a:pPr>
              <a:r>
                <a:rPr sz="3100">
                  <a:solidFill>
                    <a:srgbClr val="FFFFFF"/>
                  </a:solidFill>
                </a:rPr>
                <a:t>Personalized</a:t>
              </a:r>
            </a:p>
            <a:p>
              <a:pPr marL="393700" lvl="0" indent="-393700" algn="l">
                <a:buSzPct val="75000"/>
                <a:buFont typeface="Helvetica Neue"/>
                <a:buChar char="•"/>
                <a:defRPr sz="1800"/>
              </a:pPr>
              <a:r>
                <a:rPr sz="3100">
                  <a:solidFill>
                    <a:srgbClr val="FFFFFF"/>
                  </a:solidFill>
                </a:rPr>
                <a:t>Location-Based</a:t>
              </a:r>
            </a:p>
            <a:p>
              <a:pPr marL="393700" lvl="0" indent="-393700" algn="l">
                <a:buSzPct val="75000"/>
                <a:buFont typeface="Helvetica Neue"/>
                <a:buChar char="•"/>
                <a:defRPr sz="1800"/>
              </a:pPr>
              <a:r>
                <a:rPr sz="3100">
                  <a:solidFill>
                    <a:srgbClr val="FFFFFF"/>
                  </a:solidFill>
                </a:rPr>
                <a:t>Realtime</a:t>
              </a:r>
            </a:p>
          </p:txBody>
        </p:sp>
      </p:grpSp>
      <p:sp>
        <p:nvSpPr>
          <p:cNvPr id="256" name="Shape 256"/>
          <p:cNvSpPr/>
          <p:nvPr/>
        </p:nvSpPr>
        <p:spPr>
          <a:xfrm>
            <a:off x="9934480" y="3829188"/>
            <a:ext cx="1" cy="1186726"/>
          </a:xfrm>
          <a:prstGeom prst="line">
            <a:avLst/>
          </a:prstGeom>
          <a:ln w="25400">
            <a:solidFill>
              <a:srgbClr val="557E8A"/>
            </a:solidFill>
            <a:tailEnd type="triangle"/>
          </a:ln>
        </p:spPr>
        <p:txBody>
          <a:bodyPr lIns="45718" tIns="45718" rIns="45718" bIns="45718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roup 262"/>
          <p:cNvGrpSpPr/>
          <p:nvPr/>
        </p:nvGrpSpPr>
        <p:grpSpPr>
          <a:xfrm>
            <a:off x="4891291" y="1522892"/>
            <a:ext cx="7431173" cy="7647616"/>
            <a:chOff x="0" y="0"/>
            <a:chExt cx="7431171" cy="7647614"/>
          </a:xfrm>
        </p:grpSpPr>
        <p:sp>
          <p:nvSpPr>
            <p:cNvPr id="258" name="Shape 258"/>
            <p:cNvSpPr/>
            <p:nvPr/>
          </p:nvSpPr>
          <p:spPr>
            <a:xfrm>
              <a:off x="4589175" y="4881250"/>
              <a:ext cx="2841997" cy="27663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25D6B"/>
            </a:solidFill>
            <a:ln w="12700" cap="flat">
              <a:noFill/>
              <a:miter lim="400000"/>
            </a:ln>
            <a:effectLst>
              <a:outerShdw blurRad="381000" dist="119618" rotWithShape="0">
                <a:srgbClr val="000000">
                  <a:alpha val="75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Presentation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0" y="4881250"/>
              <a:ext cx="2841996" cy="27663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D584F"/>
                </a:gs>
                <a:gs pos="100000">
                  <a:srgbClr val="763A34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blurRad="381000" dist="119618" rotWithShape="0">
                <a:srgbClr val="000000">
                  <a:alpha val="75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Collection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2383487" y="0"/>
              <a:ext cx="2841997" cy="27663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2647B"/>
            </a:solidFill>
            <a:ln w="12700" cap="flat">
              <a:noFill/>
              <a:miter lim="400000"/>
            </a:ln>
            <a:effectLst>
              <a:outerShdw blurRad="381000" dist="119618" rotWithShape="0">
                <a:srgbClr val="000000">
                  <a:alpha val="75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3600">
                  <a:solidFill>
                    <a:srgbClr val="FFFFFF"/>
                  </a:solidFill>
                </a:rPr>
                <a:t>Processing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2752561" y="3182318"/>
              <a:ext cx="2103850" cy="1890049"/>
            </a:xfrm>
            <a:prstGeom prst="rect">
              <a:avLst/>
            </a:prstGeom>
            <a:gradFill flip="none" rotWithShape="1">
              <a:gsLst>
                <a:gs pos="0">
                  <a:srgbClr val="5C5C5C"/>
                </a:gs>
                <a:gs pos="100000">
                  <a:srgbClr val="353535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>
              <a:outerShdw blurRad="50800" dist="25400" dir="5400000" rotWithShape="0">
                <a:srgbClr val="000000">
                  <a:alpha val="4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1800"/>
              </a:pPr>
              <a:r>
                <a:rPr sz="3600">
                  <a:solidFill>
                    <a:srgbClr val="FFFFFF"/>
                  </a:solidFill>
                </a:rPr>
                <a:t>Realtime</a:t>
              </a:r>
            </a:p>
            <a:p>
              <a:pPr lvl="0">
                <a:defRPr sz="1800"/>
              </a:pPr>
              <a:r>
                <a:rPr sz="3600">
                  <a:solidFill>
                    <a:srgbClr val="FFFFFF"/>
                  </a:solidFill>
                </a:rPr>
                <a:t>Data</a:t>
              </a:r>
            </a:p>
          </p:txBody>
        </p:sp>
      </p:grpSp>
      <p:grpSp>
        <p:nvGrpSpPr>
          <p:cNvPr id="267" name="Group 267"/>
          <p:cNvGrpSpPr/>
          <p:nvPr/>
        </p:nvGrpSpPr>
        <p:grpSpPr>
          <a:xfrm>
            <a:off x="624588" y="516428"/>
            <a:ext cx="5367192" cy="5297131"/>
            <a:chOff x="0" y="0"/>
            <a:chExt cx="5367191" cy="5297130"/>
          </a:xfrm>
        </p:grpSpPr>
        <p:pic>
          <p:nvPicPr>
            <p:cNvPr id="263" name="cui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793661" y="2711741"/>
              <a:ext cx="2573530" cy="25853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4" name="deng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816217" y="27430"/>
              <a:ext cx="2528419" cy="2493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5" name="ouyang.png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4516" y="0"/>
              <a:ext cx="2548162" cy="25481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6" name="fan.pn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2711741"/>
              <a:ext cx="2597195" cy="25853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2" name="bus-logo-1024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27314" y="6595260"/>
            <a:ext cx="2254459" cy="22544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/>
          </p:cNvSpPr>
          <p:nvPr>
            <p:ph type="body" idx="1"/>
          </p:nvPr>
        </p:nvSpPr>
        <p:spPr>
          <a:xfrm>
            <a:off x="571500" y="6794500"/>
            <a:ext cx="11861800" cy="1117247"/>
          </a:xfrm>
          <a:prstGeom prst="rect">
            <a:avLst/>
          </a:prstGeom>
        </p:spPr>
        <p:txBody>
          <a:bodyPr/>
          <a:lstStyle>
            <a:lvl1pPr algn="ctr">
              <a:defRPr sz="5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5900"/>
              <a:t>Busgazer</a:t>
            </a:r>
          </a:p>
        </p:txBody>
      </p:sp>
      <p:pic>
        <p:nvPicPr>
          <p:cNvPr id="270" name="bus-logo-102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0751" y="1101431"/>
            <a:ext cx="5223298" cy="5223298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Shape 271"/>
          <p:cNvSpPr/>
          <p:nvPr/>
        </p:nvSpPr>
        <p:spPr>
          <a:xfrm>
            <a:off x="2804737" y="7873517"/>
            <a:ext cx="7395326" cy="585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>
                <a:solidFill>
                  <a:srgbClr val="47474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474747"/>
                </a:solidFill>
              </a:rPr>
              <a:t>Intelligent Transportation, Smarter City.</a:t>
            </a:r>
          </a:p>
        </p:txBody>
      </p:sp>
      <p:grpSp>
        <p:nvGrpSpPr>
          <p:cNvPr id="274" name="Group 274"/>
          <p:cNvGrpSpPr/>
          <p:nvPr/>
        </p:nvGrpSpPr>
        <p:grpSpPr>
          <a:xfrm>
            <a:off x="9778780" y="4557736"/>
            <a:ext cx="2702368" cy="1766993"/>
            <a:chOff x="0" y="0"/>
            <a:chExt cx="2702367" cy="1766992"/>
          </a:xfrm>
        </p:grpSpPr>
        <p:pic>
          <p:nvPicPr>
            <p:cNvPr id="272" name="app store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0208" y="0"/>
              <a:ext cx="2612482" cy="8777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3" name="google-play.png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945684"/>
              <a:ext cx="2702368" cy="82130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-23416" y="1153715"/>
            <a:ext cx="13051632" cy="3483770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810656" y="2003846"/>
            <a:ext cx="11383488" cy="1783508"/>
          </a:xfrm>
          <a:prstGeom prst="rect">
            <a:avLst/>
          </a:prstGeom>
          <a:solidFill>
            <a:srgbClr val="325D6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 algn="l">
              <a:defRPr sz="1800"/>
            </a:pPr>
            <a:r>
              <a:rPr sz="5400" b="1" i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Complexity</a:t>
            </a:r>
            <a:r>
              <a:rPr sz="5400">
                <a:solidFill>
                  <a:srgbClr val="FFFFFF"/>
                </a:solidFill>
              </a:rPr>
              <a:t> and </a:t>
            </a:r>
            <a:r>
              <a:rPr sz="5400" b="1" i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Uncertainty</a:t>
            </a:r>
          </a:p>
          <a:p>
            <a:pPr lvl="0" algn="r">
              <a:defRPr sz="1800"/>
            </a:pPr>
            <a:r>
              <a:rPr sz="5400">
                <a:solidFill>
                  <a:srgbClr val="FFFFFF"/>
                </a:solidFill>
              </a:rPr>
              <a:t>in </a:t>
            </a:r>
            <a:r>
              <a:rPr sz="5400" b="1" i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Transportation Systems</a:t>
            </a:r>
          </a:p>
        </p:txBody>
      </p:sp>
      <p:grpSp>
        <p:nvGrpSpPr>
          <p:cNvPr id="56" name="Group 56"/>
          <p:cNvGrpSpPr/>
          <p:nvPr/>
        </p:nvGrpSpPr>
        <p:grpSpPr>
          <a:xfrm>
            <a:off x="-23416" y="5446315"/>
            <a:ext cx="13051632" cy="3483770"/>
            <a:chOff x="0" y="0"/>
            <a:chExt cx="13051631" cy="3483768"/>
          </a:xfrm>
        </p:grpSpPr>
        <p:sp>
          <p:nvSpPr>
            <p:cNvPr id="54" name="Shape 54"/>
            <p:cNvSpPr/>
            <p:nvPr/>
          </p:nvSpPr>
          <p:spPr>
            <a:xfrm>
              <a:off x="0" y="0"/>
              <a:ext cx="13051632" cy="3483769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10655" y="1331625"/>
              <a:ext cx="13030321" cy="820519"/>
            </a:xfrm>
            <a:prstGeom prst="rect">
              <a:avLst/>
            </a:prstGeom>
            <a:solidFill>
              <a:srgbClr val="656837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>
                <a:defRPr sz="4800" b="1" i="1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lvl="0">
                <a:defRPr sz="1800" b="0" i="0">
                  <a:solidFill>
                    <a:srgbClr val="000000"/>
                  </a:solidFill>
                </a:defRPr>
              </a:pPr>
              <a:r>
                <a:rPr sz="4800" b="1" i="1">
                  <a:solidFill>
                    <a:srgbClr val="FFFFFF"/>
                  </a:solidFill>
                </a:rPr>
                <a:t>Realtime Transportation Search Engine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5414764" y="4414641"/>
            <a:ext cx="2175272" cy="1954213"/>
          </a:xfrm>
          <a:prstGeom prst="rect">
            <a:avLst/>
          </a:prstGeom>
          <a:gradFill>
            <a:gsLst>
              <a:gs pos="0">
                <a:srgbClr val="5C5C5C"/>
              </a:gs>
              <a:gs pos="100000">
                <a:srgbClr val="353535"/>
              </a:gs>
            </a:gsLst>
            <a:lin ang="5400000"/>
          </a:gradFill>
          <a:ln w="12700">
            <a:solidFill/>
            <a:miter lim="400000"/>
          </a:ln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Realtime</a:t>
            </a:r>
          </a:p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Data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1360691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AD584F"/>
              </a:gs>
              <a:gs pos="100000">
                <a:srgbClr val="763A34"/>
              </a:gs>
            </a:gsLst>
            <a:lin ang="5400000"/>
          </a:gra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Collection</a:t>
            </a:r>
          </a:p>
        </p:txBody>
      </p:sp>
      <p:sp>
        <p:nvSpPr>
          <p:cNvPr id="61" name="Shape 61"/>
          <p:cNvSpPr/>
          <p:nvPr/>
        </p:nvSpPr>
        <p:spPr>
          <a:xfrm>
            <a:off x="5414763" y="4414640"/>
            <a:ext cx="2175273" cy="1954214"/>
          </a:xfrm>
          <a:prstGeom prst="rect">
            <a:avLst/>
          </a:prstGeom>
          <a:gradFill>
            <a:gsLst>
              <a:gs pos="0">
                <a:srgbClr val="5C5C5C"/>
              </a:gs>
              <a:gs pos="100000">
                <a:srgbClr val="353535"/>
              </a:gs>
            </a:gsLst>
            <a:lin ang="5400000"/>
          </a:gradFill>
          <a:ln w="12700">
            <a:solidFill/>
            <a:miter lim="400000"/>
          </a:ln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Realtime</a:t>
            </a:r>
          </a:p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Data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1360691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AD584F"/>
              </a:gs>
              <a:gs pos="100000">
                <a:srgbClr val="763A34"/>
              </a:gs>
            </a:gsLst>
            <a:lin ang="5400000"/>
          </a:gra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Collection</a:t>
            </a:r>
          </a:p>
        </p:txBody>
      </p:sp>
      <p:sp>
        <p:nvSpPr>
          <p:cNvPr id="64" name="Shape 64"/>
          <p:cNvSpPr/>
          <p:nvPr/>
        </p:nvSpPr>
        <p:spPr>
          <a:xfrm>
            <a:off x="5033160" y="257631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2647B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Processing</a:t>
            </a:r>
          </a:p>
        </p:txBody>
      </p:sp>
      <p:sp>
        <p:nvSpPr>
          <p:cNvPr id="65" name="Shape 65"/>
          <p:cNvSpPr/>
          <p:nvPr/>
        </p:nvSpPr>
        <p:spPr>
          <a:xfrm>
            <a:off x="5414764" y="4414641"/>
            <a:ext cx="2175272" cy="1954213"/>
          </a:xfrm>
          <a:prstGeom prst="rect">
            <a:avLst/>
          </a:prstGeom>
          <a:gradFill>
            <a:gsLst>
              <a:gs pos="0">
                <a:srgbClr val="5C5C5C"/>
              </a:gs>
              <a:gs pos="100000">
                <a:srgbClr val="353535"/>
              </a:gs>
            </a:gsLst>
            <a:lin ang="5400000"/>
          </a:gradFill>
          <a:ln w="12700">
            <a:solidFill/>
            <a:miter lim="400000"/>
          </a:ln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Realtime</a:t>
            </a:r>
          </a:p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Data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8705630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Presentation</a:t>
            </a:r>
          </a:p>
        </p:txBody>
      </p:sp>
      <p:sp>
        <p:nvSpPr>
          <p:cNvPr id="68" name="Shape 68"/>
          <p:cNvSpPr/>
          <p:nvPr/>
        </p:nvSpPr>
        <p:spPr>
          <a:xfrm>
            <a:off x="1360691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AD584F"/>
              </a:gs>
              <a:gs pos="100000">
                <a:srgbClr val="763A34"/>
              </a:gs>
            </a:gsLst>
            <a:lin ang="5400000"/>
          </a:gra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Collection</a:t>
            </a:r>
          </a:p>
        </p:txBody>
      </p:sp>
      <p:sp>
        <p:nvSpPr>
          <p:cNvPr id="69" name="Shape 69"/>
          <p:cNvSpPr/>
          <p:nvPr/>
        </p:nvSpPr>
        <p:spPr>
          <a:xfrm>
            <a:off x="5033160" y="257631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2647B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Processing</a:t>
            </a:r>
          </a:p>
        </p:txBody>
      </p:sp>
      <p:sp>
        <p:nvSpPr>
          <p:cNvPr id="70" name="Shape 70"/>
          <p:cNvSpPr/>
          <p:nvPr/>
        </p:nvSpPr>
        <p:spPr>
          <a:xfrm>
            <a:off x="5414764" y="4414641"/>
            <a:ext cx="2175272" cy="1954213"/>
          </a:xfrm>
          <a:prstGeom prst="rect">
            <a:avLst/>
          </a:prstGeom>
          <a:gradFill>
            <a:gsLst>
              <a:gs pos="0">
                <a:srgbClr val="5C5C5C"/>
              </a:gs>
              <a:gs pos="100000">
                <a:srgbClr val="353535"/>
              </a:gs>
            </a:gsLst>
            <a:lin ang="5400000"/>
          </a:gradFill>
          <a:ln w="12700">
            <a:solidFill/>
            <a:miter lim="400000"/>
          </a:ln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Realtime</a:t>
            </a:r>
          </a:p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Data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8705630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325D6B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Presentation</a:t>
            </a:r>
          </a:p>
        </p:txBody>
      </p:sp>
      <p:sp>
        <p:nvSpPr>
          <p:cNvPr id="73" name="Shape 73"/>
          <p:cNvSpPr/>
          <p:nvPr/>
        </p:nvSpPr>
        <p:spPr>
          <a:xfrm>
            <a:off x="1360691" y="6171249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rgbClr val="AD584F"/>
              </a:gs>
              <a:gs pos="100000">
                <a:srgbClr val="763A34"/>
              </a:gs>
            </a:gsLst>
            <a:lin ang="5400000"/>
          </a:gra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Collection</a:t>
            </a:r>
          </a:p>
        </p:txBody>
      </p:sp>
      <p:sp>
        <p:nvSpPr>
          <p:cNvPr id="74" name="Shape 74"/>
          <p:cNvSpPr/>
          <p:nvPr/>
        </p:nvSpPr>
        <p:spPr>
          <a:xfrm>
            <a:off x="5033160" y="257631"/>
            <a:ext cx="2938479" cy="28602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62647B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Processing</a:t>
            </a:r>
          </a:p>
        </p:txBody>
      </p:sp>
      <p:sp>
        <p:nvSpPr>
          <p:cNvPr id="75" name="Shape 75"/>
          <p:cNvSpPr/>
          <p:nvPr/>
        </p:nvSpPr>
        <p:spPr>
          <a:xfrm>
            <a:off x="3970566" y="8665044"/>
            <a:ext cx="5072127" cy="710639"/>
          </a:xfrm>
          <a:prstGeom prst="rect">
            <a:avLst/>
          </a:prstGeom>
          <a:ln w="63500">
            <a:solidFill>
              <a:srgbClr val="9A9A9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3600"/>
              <a:t>Computing Infrastructure</a:t>
            </a:r>
          </a:p>
        </p:txBody>
      </p:sp>
      <p:sp>
        <p:nvSpPr>
          <p:cNvPr id="76" name="Shape 76"/>
          <p:cNvSpPr/>
          <p:nvPr/>
        </p:nvSpPr>
        <p:spPr>
          <a:xfrm>
            <a:off x="5414764" y="4414641"/>
            <a:ext cx="2175272" cy="1954213"/>
          </a:xfrm>
          <a:prstGeom prst="rect">
            <a:avLst/>
          </a:prstGeom>
          <a:gradFill>
            <a:gsLst>
              <a:gs pos="0">
                <a:srgbClr val="5C5C5C"/>
              </a:gs>
              <a:gs pos="100000">
                <a:srgbClr val="353535"/>
              </a:gs>
            </a:gsLst>
            <a:lin ang="5400000"/>
          </a:gradFill>
          <a:ln w="12700">
            <a:solidFill/>
            <a:miter lim="400000"/>
          </a:ln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Realtime</a:t>
            </a:r>
          </a:p>
          <a:p>
            <a:pPr lvl="0">
              <a:defRPr sz="1800"/>
            </a:pPr>
            <a:r>
              <a:rPr sz="3600">
                <a:solidFill>
                  <a:srgbClr val="FFFFFF"/>
                </a:solidFill>
              </a:rPr>
              <a:t>Data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5D6B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25D6B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433</Words>
  <Application>Microsoft Macintosh PowerPoint</Application>
  <PresentationFormat>Custom</PresentationFormat>
  <Paragraphs>195</Paragraphs>
  <Slides>32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ModernPortfolio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Jiannan Ouyang</cp:lastModifiedBy>
  <cp:revision>9</cp:revision>
  <dcterms:modified xsi:type="dcterms:W3CDTF">2015-04-01T15:07:39Z</dcterms:modified>
</cp:coreProperties>
</file>